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9144000" cy="5143500" type="screen16x9"/>
  <p:notesSz cx="6858000" cy="9144000"/>
  <p:embeddedFontLst>
    <p:embeddedFont>
      <p:font typeface="Proxima Nova"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5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42e3e7cd_1_1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42e3e7c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c3d80a1e4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c3d80a1e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cb9a3abeb_0_2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cb9a3abe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ac3d80a1e4_0_3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ac3d80a1e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d4400e736_2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d4400e736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ac3d80a1e4_0_7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ac3d80a1e4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ac3d80a1e4_0_8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ac3d80a1e4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ac3d80a1e4_0_8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ac3d80a1e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ac3d80a1e4_0_9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ac3d80a1e4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ac3d80a1e4_0_10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ac3d80a1e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ac3d80a1e4_0_11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ac3d80a1e4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bab3a369_1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d9c40d9f9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d9c40d9f9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ac3d80a1e4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ac3d80a1e4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cb9a3abeb_0_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cb9a3abe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742e3e7c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742e3e7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d5f4b554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d5f4b554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ac3d80a1e4_0_16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ac3d80a1e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ac3d80a1e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ac3d80a1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ac3d80a1e4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ac3d80a1e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42e3e7cd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42e3e7cd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d4400e73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ac3d80a1e4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ac3d80a1e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ac3d80a1e4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ac3d80a1e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56" name="Google Shape;56;p14"/>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7" name="Google Shape;57;p14"/>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61" name="Google Shape;61;p1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Google Shape;71;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2" name="Google Shape;8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21"/>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86" name="Google Shape;86;p2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None/>
              <a:defRPr sz="2100"/>
            </a:lvl1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3"/>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96" name="Google Shape;96;p23"/>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Google Shape;9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9.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e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microsoft.com/office/2017/06/relationships/model3d" Target="../media/model3d1.glb"/><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hyperlink" Target="https://data.cdc.gov/NCHS/Provisional-COVID-19-Death-Counts-by-Sex-Age-and-S/9bhg-hcku"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5" descr="White cloud in front of dark blue star-filled sky"/>
          <p:cNvPicPr preferRelativeResize="0"/>
          <p:nvPr/>
        </p:nvPicPr>
        <p:blipFill rotWithShape="1">
          <a:blip r:embed="rId3">
            <a:alphaModFix/>
          </a:blip>
          <a:srcRect r="1719" b="17067"/>
          <a:stretch/>
        </p:blipFill>
        <p:spPr>
          <a:xfrm>
            <a:off x="0" y="0"/>
            <a:ext cx="9144001" cy="5143500"/>
          </a:xfrm>
          <a:prstGeom prst="rect">
            <a:avLst/>
          </a:prstGeom>
          <a:noFill/>
          <a:ln>
            <a:noFill/>
          </a:ln>
        </p:spPr>
      </p:pic>
      <p:sp>
        <p:nvSpPr>
          <p:cNvPr id="105" name="Google Shape;105;p25"/>
          <p:cNvSpPr txBox="1">
            <a:spLocks noGrp="1"/>
          </p:cNvSpPr>
          <p:nvPr>
            <p:ph type="ctrTitle"/>
          </p:nvPr>
        </p:nvSpPr>
        <p:spPr>
          <a:xfrm>
            <a:off x="510450" y="1467225"/>
            <a:ext cx="8123100" cy="158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t>Comparing COVID-19 Deaths Reported by Age Group</a:t>
            </a:r>
            <a:endParaRPr sz="6000"/>
          </a:p>
        </p:txBody>
      </p:sp>
      <p:sp>
        <p:nvSpPr>
          <p:cNvPr id="106" name="Google Shape;106;p25"/>
          <p:cNvSpPr txBox="1">
            <a:spLocks noGrp="1"/>
          </p:cNvSpPr>
          <p:nvPr>
            <p:ph type="subTitle" idx="1"/>
          </p:nvPr>
        </p:nvSpPr>
        <p:spPr>
          <a:xfrm>
            <a:off x="510450" y="3373163"/>
            <a:ext cx="8123100" cy="6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t>
            </a:r>
            <a:r>
              <a:rPr lang="en" sz="2400"/>
              <a:t>y</a:t>
            </a:r>
            <a:r>
              <a:rPr lang="en"/>
              <a:t> Christopher Clegg</a:t>
            </a:r>
            <a:endParaRPr/>
          </a:p>
        </p:txBody>
      </p:sp>
      <p:sp>
        <p:nvSpPr>
          <p:cNvPr id="107" name="Google Shape;107;p25"/>
          <p:cNvSpPr txBox="1">
            <a:spLocks noGrp="1"/>
          </p:cNvSpPr>
          <p:nvPr>
            <p:ph type="subTitle" idx="1"/>
          </p:nvPr>
        </p:nvSpPr>
        <p:spPr>
          <a:xfrm>
            <a:off x="510450" y="4370773"/>
            <a:ext cx="8123100" cy="50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ece.clegg@gmail.com</a:t>
            </a:r>
            <a:endParaRPr sz="1800"/>
          </a:p>
        </p:txBody>
      </p:sp>
      <p:cxnSp>
        <p:nvCxnSpPr>
          <p:cNvPr id="108" name="Google Shape;108;p25"/>
          <p:cNvCxnSpPr/>
          <p:nvPr/>
        </p:nvCxnSpPr>
        <p:spPr>
          <a:xfrm rot="10800000" flipH="1">
            <a:off x="596075" y="3176025"/>
            <a:ext cx="8066400" cy="6300"/>
          </a:xfrm>
          <a:prstGeom prst="straightConnector1">
            <a:avLst/>
          </a:prstGeom>
          <a:noFill/>
          <a:ln w="19050" cap="flat" cmpd="sng">
            <a:solidFill>
              <a:schemeClr val="lt1"/>
            </a:solidFill>
            <a:prstDash val="solid"/>
            <a:round/>
            <a:headEnd type="none" w="med" len="med"/>
            <a:tailEnd type="none" w="med" len="med"/>
          </a:ln>
        </p:spPr>
      </p:cxnSp>
      <p:sp>
        <p:nvSpPr>
          <p:cNvPr id="109" name="Google Shape;109;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4"/>
          <p:cNvSpPr txBox="1">
            <a:spLocks noGrp="1"/>
          </p:cNvSpPr>
          <p:nvPr>
            <p:ph type="title"/>
          </p:nvPr>
        </p:nvSpPr>
        <p:spPr>
          <a:xfrm>
            <a:off x="249300" y="207825"/>
            <a:ext cx="8520600" cy="89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Research: </a:t>
            </a:r>
            <a:r>
              <a:rPr lang="en" sz="2200"/>
              <a:t>A brief “play-by-play” cont’d...</a:t>
            </a:r>
            <a:endParaRPr sz="2200"/>
          </a:p>
        </p:txBody>
      </p:sp>
      <p:sp>
        <p:nvSpPr>
          <p:cNvPr id="171" name="Google Shape;171;p34"/>
          <p:cNvSpPr txBox="1">
            <a:spLocks noGrp="1"/>
          </p:cNvSpPr>
          <p:nvPr>
            <p:ph type="body" idx="1"/>
          </p:nvPr>
        </p:nvSpPr>
        <p:spPr>
          <a:xfrm>
            <a:off x="311700" y="962150"/>
            <a:ext cx="4906800" cy="36453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Apply test methods</a:t>
            </a:r>
            <a:endParaRPr sz="2400"/>
          </a:p>
          <a:p>
            <a:pPr marL="457200" lvl="0" indent="-381000" algn="l" rtl="0">
              <a:spcBef>
                <a:spcPts val="0"/>
              </a:spcBef>
              <a:spcAft>
                <a:spcPts val="0"/>
              </a:spcAft>
              <a:buSzPts val="2400"/>
              <a:buChar char="➢"/>
            </a:pPr>
            <a:r>
              <a:rPr lang="en" sz="2400"/>
              <a:t>Do post hoc analysis</a:t>
            </a:r>
            <a:endParaRPr sz="2400"/>
          </a:p>
          <a:p>
            <a:pPr marL="457200" lvl="0" indent="-381000" algn="l" rtl="0">
              <a:spcBef>
                <a:spcPts val="0"/>
              </a:spcBef>
              <a:spcAft>
                <a:spcPts val="0"/>
              </a:spcAft>
              <a:buSzPts val="2400"/>
              <a:buChar char="➢"/>
            </a:pPr>
            <a:r>
              <a:rPr lang="en" sz="2400"/>
              <a:t>Visualize the results and put them into an explanation that is relatable and form a final conclusion</a:t>
            </a:r>
            <a:endParaRPr sz="2400"/>
          </a:p>
          <a:p>
            <a:pPr marL="457200" lvl="0" indent="0" algn="l" rtl="0">
              <a:spcBef>
                <a:spcPts val="1600"/>
              </a:spcBef>
              <a:spcAft>
                <a:spcPts val="0"/>
              </a:spcAft>
              <a:buNone/>
            </a:pPr>
            <a:endParaRPr sz="2400"/>
          </a:p>
          <a:p>
            <a:pPr marL="0" lvl="0" indent="0" algn="l" rtl="0">
              <a:spcBef>
                <a:spcPts val="1600"/>
              </a:spcBef>
              <a:spcAft>
                <a:spcPts val="1600"/>
              </a:spcAft>
              <a:buNone/>
            </a:pPr>
            <a:endParaRPr sz="2400"/>
          </a:p>
        </p:txBody>
      </p:sp>
      <p:sp>
        <p:nvSpPr>
          <p:cNvPr id="172" name="Google Shape;172;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5"/>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My methods</a:t>
            </a:r>
            <a:endParaRPr/>
          </a:p>
        </p:txBody>
      </p:sp>
      <p:sp>
        <p:nvSpPr>
          <p:cNvPr id="178" name="Google Shape;178;p35"/>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These are the method I chose, and why I chose them.</a:t>
            </a:r>
            <a:endParaRPr/>
          </a:p>
        </p:txBody>
      </p:sp>
      <p:sp>
        <p:nvSpPr>
          <p:cNvPr id="179" name="Google Shape;179;p35"/>
          <p:cNvSpPr txBox="1">
            <a:spLocks noGrp="1"/>
          </p:cNvSpPr>
          <p:nvPr>
            <p:ph type="body" idx="2"/>
          </p:nvPr>
        </p:nvSpPr>
        <p:spPr>
          <a:xfrm>
            <a:off x="4939500" y="536950"/>
            <a:ext cx="3837000" cy="389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Not your normal distribution...</a:t>
            </a:r>
            <a:endParaRPr/>
          </a:p>
          <a:p>
            <a:pPr marL="457200" lvl="0" indent="-342900" algn="l" rtl="0">
              <a:spcBef>
                <a:spcPts val="1600"/>
              </a:spcBef>
              <a:spcAft>
                <a:spcPts val="0"/>
              </a:spcAft>
              <a:buSzPts val="1800"/>
              <a:buChar char="●"/>
            </a:pPr>
            <a:r>
              <a:rPr lang="en"/>
              <a:t>Histogram - skewness, kurtosis</a:t>
            </a:r>
            <a:endParaRPr/>
          </a:p>
          <a:p>
            <a:pPr marL="457200" lvl="0" indent="-342900" algn="l" rtl="0">
              <a:spcBef>
                <a:spcPts val="1600"/>
              </a:spcBef>
              <a:spcAft>
                <a:spcPts val="0"/>
              </a:spcAft>
              <a:buSzPts val="1800"/>
              <a:buChar char="●"/>
            </a:pPr>
            <a:r>
              <a:rPr lang="en"/>
              <a:t>How many are being compared?</a:t>
            </a:r>
            <a:endParaRPr/>
          </a:p>
          <a:p>
            <a:pPr marL="457200" lvl="0" indent="-342900" algn="l" rtl="0">
              <a:spcBef>
                <a:spcPts val="1600"/>
              </a:spcBef>
              <a:spcAft>
                <a:spcPts val="0"/>
              </a:spcAft>
              <a:buSzPts val="1800"/>
              <a:buChar char="●"/>
            </a:pPr>
            <a:r>
              <a:rPr lang="en"/>
              <a:t>Not normal in the same way?</a:t>
            </a:r>
            <a:endParaRPr/>
          </a:p>
          <a:p>
            <a:pPr marL="457200" lvl="0" indent="-342900" algn="l" rtl="0">
              <a:spcBef>
                <a:spcPts val="1600"/>
              </a:spcBef>
              <a:spcAft>
                <a:spcPts val="0"/>
              </a:spcAft>
              <a:buSzPts val="1800"/>
              <a:buChar char="●"/>
            </a:pPr>
            <a:r>
              <a:rPr lang="en"/>
              <a:t>Quartile/quartile plot, box plot</a:t>
            </a:r>
            <a:endParaRPr/>
          </a:p>
          <a:p>
            <a:pPr marL="457200" lvl="0" indent="-342900" algn="l" rtl="0">
              <a:spcBef>
                <a:spcPts val="1600"/>
              </a:spcBef>
              <a:spcAft>
                <a:spcPts val="0"/>
              </a:spcAft>
              <a:buSzPts val="1800"/>
              <a:buChar char="●"/>
            </a:pPr>
            <a:r>
              <a:rPr lang="en"/>
              <a:t>Kruskal-Wallis Test</a:t>
            </a:r>
            <a:endParaRPr/>
          </a:p>
          <a:p>
            <a:pPr marL="457200" lvl="0" indent="-342900" algn="l" rtl="0">
              <a:spcBef>
                <a:spcPts val="1600"/>
              </a:spcBef>
              <a:spcAft>
                <a:spcPts val="1600"/>
              </a:spcAft>
              <a:buSzPts val="1800"/>
              <a:buChar char="●"/>
            </a:pPr>
            <a:r>
              <a:rPr lang="en"/>
              <a:t>Confidence Interval, Common Language Effect size </a:t>
            </a:r>
            <a:endParaRPr/>
          </a:p>
        </p:txBody>
      </p:sp>
      <p:sp>
        <p:nvSpPr>
          <p:cNvPr id="180" name="Google Shape;180;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6"/>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Distribution of COVID-19 Deaths.</a:t>
            </a:r>
            <a:endParaRPr/>
          </a:p>
        </p:txBody>
      </p:sp>
      <p:sp>
        <p:nvSpPr>
          <p:cNvPr id="186" name="Google Shape;186;p36"/>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Each color represents a different Age group.</a:t>
            </a:r>
            <a:endParaRPr/>
          </a:p>
        </p:txBody>
      </p:sp>
      <p:pic>
        <p:nvPicPr>
          <p:cNvPr id="187" name="Google Shape;187;p36"/>
          <p:cNvPicPr preferRelativeResize="0"/>
          <p:nvPr/>
        </p:nvPicPr>
        <p:blipFill>
          <a:blip r:embed="rId3">
            <a:alphaModFix/>
          </a:blip>
          <a:stretch>
            <a:fillRect/>
          </a:stretch>
        </p:blipFill>
        <p:spPr>
          <a:xfrm>
            <a:off x="4708425" y="774875"/>
            <a:ext cx="4323225" cy="3118525"/>
          </a:xfrm>
          <a:prstGeom prst="rect">
            <a:avLst/>
          </a:prstGeom>
          <a:noFill/>
          <a:ln>
            <a:noFill/>
          </a:ln>
        </p:spPr>
      </p:pic>
      <p:sp>
        <p:nvSpPr>
          <p:cNvPr id="188" name="Google Shape;188;p36"/>
          <p:cNvSpPr txBox="1"/>
          <p:nvPr/>
        </p:nvSpPr>
        <p:spPr>
          <a:xfrm>
            <a:off x="4710175" y="3958350"/>
            <a:ext cx="4319700" cy="41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FFFFFF"/>
                </a:solidFill>
                <a:latin typeface="Proxima Nova"/>
                <a:ea typeface="Proxima Nova"/>
                <a:cs typeface="Proxima Nova"/>
                <a:sym typeface="Proxima Nova"/>
              </a:rPr>
              <a:t>Figure 1.  Each of the age groups are similarly distributed</a:t>
            </a:r>
            <a:r>
              <a:rPr lang="en">
                <a:solidFill>
                  <a:srgbClr val="FFFFFF"/>
                </a:solidFill>
                <a:latin typeface="Proxima Nova"/>
                <a:ea typeface="Proxima Nova"/>
                <a:cs typeface="Proxima Nova"/>
                <a:sym typeface="Proxima Nova"/>
              </a:rPr>
              <a:t> </a:t>
            </a:r>
            <a:endParaRPr>
              <a:solidFill>
                <a:srgbClr val="FFFFFF"/>
              </a:solidFill>
              <a:latin typeface="Proxima Nova"/>
              <a:ea typeface="Proxima Nova"/>
              <a:cs typeface="Proxima Nova"/>
              <a:sym typeface="Proxima Nova"/>
            </a:endParaRPr>
          </a:p>
        </p:txBody>
      </p:sp>
      <p:sp>
        <p:nvSpPr>
          <p:cNvPr id="189" name="Google Shape;189;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7"/>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Distribution of Pneumonia Deaths.</a:t>
            </a:r>
            <a:endParaRPr/>
          </a:p>
        </p:txBody>
      </p:sp>
      <p:sp>
        <p:nvSpPr>
          <p:cNvPr id="195" name="Google Shape;195;p37"/>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Each color represents a different age group</a:t>
            </a:r>
            <a:endParaRPr/>
          </a:p>
        </p:txBody>
      </p:sp>
      <p:pic>
        <p:nvPicPr>
          <p:cNvPr id="196" name="Google Shape;196;p37"/>
          <p:cNvPicPr preferRelativeResize="0"/>
          <p:nvPr/>
        </p:nvPicPr>
        <p:blipFill>
          <a:blip r:embed="rId3">
            <a:alphaModFix/>
          </a:blip>
          <a:stretch>
            <a:fillRect/>
          </a:stretch>
        </p:blipFill>
        <p:spPr>
          <a:xfrm>
            <a:off x="4670600" y="743450"/>
            <a:ext cx="4365351" cy="3152325"/>
          </a:xfrm>
          <a:prstGeom prst="rect">
            <a:avLst/>
          </a:prstGeom>
          <a:noFill/>
          <a:ln>
            <a:noFill/>
          </a:ln>
        </p:spPr>
      </p:pic>
      <p:sp>
        <p:nvSpPr>
          <p:cNvPr id="197" name="Google Shape;197;p37"/>
          <p:cNvSpPr txBox="1"/>
          <p:nvPr/>
        </p:nvSpPr>
        <p:spPr>
          <a:xfrm>
            <a:off x="4710175" y="3958350"/>
            <a:ext cx="4319700" cy="41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FFFFFF"/>
                </a:solidFill>
                <a:latin typeface="Proxima Nova"/>
                <a:ea typeface="Proxima Nova"/>
                <a:cs typeface="Proxima Nova"/>
                <a:sym typeface="Proxima Nova"/>
              </a:rPr>
              <a:t>Figure 2.  Each of the age groups are similarly distributed</a:t>
            </a:r>
            <a:r>
              <a:rPr lang="en">
                <a:solidFill>
                  <a:srgbClr val="FFFFFF"/>
                </a:solidFill>
                <a:latin typeface="Proxima Nova"/>
                <a:ea typeface="Proxima Nova"/>
                <a:cs typeface="Proxima Nova"/>
                <a:sym typeface="Proxima Nova"/>
              </a:rPr>
              <a:t> </a:t>
            </a:r>
            <a:endParaRPr>
              <a:solidFill>
                <a:srgbClr val="FFFFFF"/>
              </a:solidFill>
              <a:latin typeface="Proxima Nova"/>
              <a:ea typeface="Proxima Nova"/>
              <a:cs typeface="Proxima Nova"/>
              <a:sym typeface="Proxima Nova"/>
            </a:endParaRPr>
          </a:p>
        </p:txBody>
      </p:sp>
      <p:sp>
        <p:nvSpPr>
          <p:cNvPr id="198" name="Google Shape;198;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203075" y="216775"/>
            <a:ext cx="4045200" cy="343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800"/>
              <a:t>Distribution Deaths in the 0-49 Age Group For COVID-19 and Pneumonia</a:t>
            </a:r>
            <a:r>
              <a:rPr lang="en"/>
              <a:t>.</a:t>
            </a:r>
            <a:endParaRPr/>
          </a:p>
        </p:txBody>
      </p:sp>
      <p:sp>
        <p:nvSpPr>
          <p:cNvPr id="204" name="Google Shape;204;p38"/>
          <p:cNvSpPr txBox="1">
            <a:spLocks noGrp="1"/>
          </p:cNvSpPr>
          <p:nvPr>
            <p:ph type="subTitle" idx="1"/>
          </p:nvPr>
        </p:nvSpPr>
        <p:spPr>
          <a:xfrm>
            <a:off x="203075" y="3655376"/>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Each color represents a different age group</a:t>
            </a:r>
            <a:endParaRPr/>
          </a:p>
        </p:txBody>
      </p:sp>
      <p:sp>
        <p:nvSpPr>
          <p:cNvPr id="205" name="Google Shape;205;p38"/>
          <p:cNvSpPr txBox="1"/>
          <p:nvPr/>
        </p:nvSpPr>
        <p:spPr>
          <a:xfrm>
            <a:off x="4710175" y="3958350"/>
            <a:ext cx="4319700" cy="41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FFFFFF"/>
                </a:solidFill>
                <a:latin typeface="Proxima Nova"/>
                <a:ea typeface="Proxima Nova"/>
                <a:cs typeface="Proxima Nova"/>
                <a:sym typeface="Proxima Nova"/>
              </a:rPr>
              <a:t>Figure 3.  Each are similarly distributed</a:t>
            </a:r>
            <a:r>
              <a:rPr lang="en">
                <a:solidFill>
                  <a:srgbClr val="FFFFFF"/>
                </a:solidFill>
                <a:latin typeface="Proxima Nova"/>
                <a:ea typeface="Proxima Nova"/>
                <a:cs typeface="Proxima Nova"/>
                <a:sym typeface="Proxima Nova"/>
              </a:rPr>
              <a:t> </a:t>
            </a:r>
            <a:endParaRPr>
              <a:solidFill>
                <a:srgbClr val="FFFFFF"/>
              </a:solidFill>
              <a:latin typeface="Proxima Nova"/>
              <a:ea typeface="Proxima Nova"/>
              <a:cs typeface="Proxima Nova"/>
              <a:sym typeface="Proxima Nova"/>
            </a:endParaRPr>
          </a:p>
        </p:txBody>
      </p:sp>
      <p:pic>
        <p:nvPicPr>
          <p:cNvPr id="206" name="Google Shape;206;p38"/>
          <p:cNvPicPr preferRelativeResize="0"/>
          <p:nvPr/>
        </p:nvPicPr>
        <p:blipFill>
          <a:blip r:embed="rId3">
            <a:alphaModFix/>
          </a:blip>
          <a:stretch>
            <a:fillRect/>
          </a:stretch>
        </p:blipFill>
        <p:spPr>
          <a:xfrm>
            <a:off x="4710175" y="887227"/>
            <a:ext cx="4263225" cy="3008700"/>
          </a:xfrm>
          <a:prstGeom prst="rect">
            <a:avLst/>
          </a:prstGeom>
          <a:noFill/>
          <a:ln>
            <a:noFill/>
          </a:ln>
        </p:spPr>
      </p:pic>
      <p:sp>
        <p:nvSpPr>
          <p:cNvPr id="207" name="Google Shape;207;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9"/>
          <p:cNvSpPr txBox="1">
            <a:spLocks noGrp="1"/>
          </p:cNvSpPr>
          <p:nvPr>
            <p:ph type="title"/>
          </p:nvPr>
        </p:nvSpPr>
        <p:spPr>
          <a:xfrm>
            <a:off x="203075" y="216775"/>
            <a:ext cx="4045200" cy="343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800"/>
              <a:t>Distribution Deaths in the 50+ Age Group For COVID-19 and Pneumonia</a:t>
            </a:r>
            <a:r>
              <a:rPr lang="en"/>
              <a:t>.</a:t>
            </a:r>
            <a:endParaRPr/>
          </a:p>
        </p:txBody>
      </p:sp>
      <p:sp>
        <p:nvSpPr>
          <p:cNvPr id="213" name="Google Shape;213;p39"/>
          <p:cNvSpPr txBox="1">
            <a:spLocks noGrp="1"/>
          </p:cNvSpPr>
          <p:nvPr>
            <p:ph type="subTitle" idx="1"/>
          </p:nvPr>
        </p:nvSpPr>
        <p:spPr>
          <a:xfrm>
            <a:off x="203075" y="3655376"/>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Each color represents a different age group</a:t>
            </a:r>
            <a:endParaRPr/>
          </a:p>
        </p:txBody>
      </p:sp>
      <p:sp>
        <p:nvSpPr>
          <p:cNvPr id="214" name="Google Shape;214;p39"/>
          <p:cNvSpPr txBox="1"/>
          <p:nvPr/>
        </p:nvSpPr>
        <p:spPr>
          <a:xfrm>
            <a:off x="4710175" y="3958350"/>
            <a:ext cx="4319700" cy="41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FFFFFF"/>
                </a:solidFill>
                <a:latin typeface="Proxima Nova"/>
                <a:ea typeface="Proxima Nova"/>
                <a:cs typeface="Proxima Nova"/>
                <a:sym typeface="Proxima Nova"/>
              </a:rPr>
              <a:t>Figure 4.  Each are similarly distributed</a:t>
            </a:r>
            <a:r>
              <a:rPr lang="en">
                <a:solidFill>
                  <a:srgbClr val="FFFFFF"/>
                </a:solidFill>
                <a:latin typeface="Proxima Nova"/>
                <a:ea typeface="Proxima Nova"/>
                <a:cs typeface="Proxima Nova"/>
                <a:sym typeface="Proxima Nova"/>
              </a:rPr>
              <a:t> </a:t>
            </a:r>
            <a:endParaRPr>
              <a:solidFill>
                <a:srgbClr val="FFFFFF"/>
              </a:solidFill>
              <a:latin typeface="Proxima Nova"/>
              <a:ea typeface="Proxima Nova"/>
              <a:cs typeface="Proxima Nova"/>
              <a:sym typeface="Proxima Nova"/>
            </a:endParaRPr>
          </a:p>
        </p:txBody>
      </p:sp>
      <p:pic>
        <p:nvPicPr>
          <p:cNvPr id="215" name="Google Shape;215;p39"/>
          <p:cNvPicPr preferRelativeResize="0"/>
          <p:nvPr/>
        </p:nvPicPr>
        <p:blipFill>
          <a:blip r:embed="rId3">
            <a:alphaModFix/>
          </a:blip>
          <a:stretch>
            <a:fillRect/>
          </a:stretch>
        </p:blipFill>
        <p:spPr>
          <a:xfrm>
            <a:off x="4710175" y="876064"/>
            <a:ext cx="4319700" cy="3082286"/>
          </a:xfrm>
          <a:prstGeom prst="rect">
            <a:avLst/>
          </a:prstGeom>
          <a:noFill/>
          <a:ln>
            <a:noFill/>
          </a:ln>
        </p:spPr>
      </p:pic>
      <p:sp>
        <p:nvSpPr>
          <p:cNvPr id="216" name="Google Shape;216;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203075" y="320200"/>
            <a:ext cx="4045200" cy="237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800"/>
              <a:t>Quartile-Quartile Plots</a:t>
            </a:r>
            <a:r>
              <a:rPr lang="en"/>
              <a:t>.</a:t>
            </a:r>
            <a:endParaRPr/>
          </a:p>
        </p:txBody>
      </p:sp>
      <p:sp>
        <p:nvSpPr>
          <p:cNvPr id="222" name="Google Shape;222;p40"/>
          <p:cNvSpPr txBox="1">
            <a:spLocks noGrp="1"/>
          </p:cNvSpPr>
          <p:nvPr>
            <p:ph type="subTitle" idx="1"/>
          </p:nvPr>
        </p:nvSpPr>
        <p:spPr>
          <a:xfrm>
            <a:off x="203075" y="3122926"/>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Red line represents normality</a:t>
            </a:r>
            <a:endParaRPr/>
          </a:p>
          <a:p>
            <a:pPr marL="0" lvl="0" indent="0" algn="ctr" rtl="0">
              <a:spcBef>
                <a:spcPts val="0"/>
              </a:spcBef>
              <a:spcAft>
                <a:spcPts val="0"/>
              </a:spcAft>
              <a:buNone/>
            </a:pPr>
            <a:r>
              <a:rPr lang="en"/>
              <a:t>Both data sets are ‘non-normal’ in a similar way.</a:t>
            </a:r>
            <a:endParaRPr/>
          </a:p>
        </p:txBody>
      </p:sp>
      <p:sp>
        <p:nvSpPr>
          <p:cNvPr id="223" name="Google Shape;223;p40"/>
          <p:cNvSpPr txBox="1"/>
          <p:nvPr/>
        </p:nvSpPr>
        <p:spPr>
          <a:xfrm>
            <a:off x="5167375" y="4720350"/>
            <a:ext cx="3479100" cy="41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FFFFFF"/>
                </a:solidFill>
                <a:latin typeface="Proxima Nova"/>
                <a:ea typeface="Proxima Nova"/>
                <a:cs typeface="Proxima Nova"/>
                <a:sym typeface="Proxima Nova"/>
              </a:rPr>
              <a:t>Figure 5.  Each are similarly distributed</a:t>
            </a:r>
            <a:r>
              <a:rPr lang="en">
                <a:solidFill>
                  <a:srgbClr val="FFFFFF"/>
                </a:solidFill>
                <a:latin typeface="Proxima Nova"/>
                <a:ea typeface="Proxima Nova"/>
                <a:cs typeface="Proxima Nova"/>
                <a:sym typeface="Proxima Nova"/>
              </a:rPr>
              <a:t> </a:t>
            </a:r>
            <a:endParaRPr>
              <a:solidFill>
                <a:srgbClr val="FFFFFF"/>
              </a:solidFill>
              <a:latin typeface="Proxima Nova"/>
              <a:ea typeface="Proxima Nova"/>
              <a:cs typeface="Proxima Nova"/>
              <a:sym typeface="Proxima Nova"/>
            </a:endParaRPr>
          </a:p>
        </p:txBody>
      </p:sp>
      <p:pic>
        <p:nvPicPr>
          <p:cNvPr id="224" name="Google Shape;224;p40"/>
          <p:cNvPicPr preferRelativeResize="0"/>
          <p:nvPr/>
        </p:nvPicPr>
        <p:blipFill>
          <a:blip r:embed="rId3">
            <a:alphaModFix/>
          </a:blip>
          <a:stretch>
            <a:fillRect/>
          </a:stretch>
        </p:blipFill>
        <p:spPr>
          <a:xfrm>
            <a:off x="5027275" y="84950"/>
            <a:ext cx="3289825" cy="4589300"/>
          </a:xfrm>
          <a:prstGeom prst="rect">
            <a:avLst/>
          </a:prstGeom>
          <a:noFill/>
          <a:ln>
            <a:noFill/>
          </a:ln>
        </p:spPr>
      </p:pic>
      <p:sp>
        <p:nvSpPr>
          <p:cNvPr id="225" name="Google Shape;225;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1"/>
          <p:cNvSpPr txBox="1">
            <a:spLocks noGrp="1"/>
          </p:cNvSpPr>
          <p:nvPr>
            <p:ph type="title"/>
          </p:nvPr>
        </p:nvSpPr>
        <p:spPr>
          <a:xfrm>
            <a:off x="203075" y="320200"/>
            <a:ext cx="4045200" cy="237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800"/>
              <a:t>Quartile-Quartile Plots</a:t>
            </a:r>
            <a:r>
              <a:rPr lang="en"/>
              <a:t>.</a:t>
            </a:r>
            <a:endParaRPr/>
          </a:p>
        </p:txBody>
      </p:sp>
      <p:sp>
        <p:nvSpPr>
          <p:cNvPr id="231" name="Google Shape;231;p41"/>
          <p:cNvSpPr txBox="1">
            <a:spLocks noGrp="1"/>
          </p:cNvSpPr>
          <p:nvPr>
            <p:ph type="subTitle" idx="1"/>
          </p:nvPr>
        </p:nvSpPr>
        <p:spPr>
          <a:xfrm>
            <a:off x="203075" y="3122926"/>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Red line represents normality</a:t>
            </a:r>
            <a:endParaRPr/>
          </a:p>
          <a:p>
            <a:pPr marL="0" lvl="0" indent="0" algn="ctr" rtl="0">
              <a:spcBef>
                <a:spcPts val="0"/>
              </a:spcBef>
              <a:spcAft>
                <a:spcPts val="0"/>
              </a:spcAft>
              <a:buNone/>
            </a:pPr>
            <a:r>
              <a:rPr lang="en"/>
              <a:t>Both data sets are ‘non-normal’ in a similar way.</a:t>
            </a:r>
            <a:endParaRPr/>
          </a:p>
        </p:txBody>
      </p:sp>
      <p:sp>
        <p:nvSpPr>
          <p:cNvPr id="232" name="Google Shape;232;p41"/>
          <p:cNvSpPr txBox="1"/>
          <p:nvPr/>
        </p:nvSpPr>
        <p:spPr>
          <a:xfrm>
            <a:off x="5167375" y="4720350"/>
            <a:ext cx="3479100" cy="41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FFFFFF"/>
                </a:solidFill>
                <a:latin typeface="Proxima Nova"/>
                <a:ea typeface="Proxima Nova"/>
                <a:cs typeface="Proxima Nova"/>
                <a:sym typeface="Proxima Nova"/>
              </a:rPr>
              <a:t>Figure 6.  Each are similarly distributed</a:t>
            </a:r>
            <a:r>
              <a:rPr lang="en">
                <a:solidFill>
                  <a:srgbClr val="FFFFFF"/>
                </a:solidFill>
                <a:latin typeface="Proxima Nova"/>
                <a:ea typeface="Proxima Nova"/>
                <a:cs typeface="Proxima Nova"/>
                <a:sym typeface="Proxima Nova"/>
              </a:rPr>
              <a:t> </a:t>
            </a:r>
            <a:endParaRPr>
              <a:solidFill>
                <a:srgbClr val="FFFFFF"/>
              </a:solidFill>
              <a:latin typeface="Proxima Nova"/>
              <a:ea typeface="Proxima Nova"/>
              <a:cs typeface="Proxima Nova"/>
              <a:sym typeface="Proxima Nova"/>
            </a:endParaRPr>
          </a:p>
        </p:txBody>
      </p:sp>
      <p:pic>
        <p:nvPicPr>
          <p:cNvPr id="233" name="Google Shape;233;p41"/>
          <p:cNvPicPr preferRelativeResize="0"/>
          <p:nvPr/>
        </p:nvPicPr>
        <p:blipFill>
          <a:blip r:embed="rId3">
            <a:alphaModFix/>
          </a:blip>
          <a:stretch>
            <a:fillRect/>
          </a:stretch>
        </p:blipFill>
        <p:spPr>
          <a:xfrm>
            <a:off x="5009125" y="192425"/>
            <a:ext cx="3389881" cy="4527925"/>
          </a:xfrm>
          <a:prstGeom prst="rect">
            <a:avLst/>
          </a:prstGeom>
          <a:noFill/>
          <a:ln>
            <a:noFill/>
          </a:ln>
        </p:spPr>
      </p:pic>
      <p:sp>
        <p:nvSpPr>
          <p:cNvPr id="234" name="Google Shape;234;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2"/>
          <p:cNvSpPr txBox="1">
            <a:spLocks noGrp="1"/>
          </p:cNvSpPr>
          <p:nvPr>
            <p:ph type="title"/>
          </p:nvPr>
        </p:nvSpPr>
        <p:spPr>
          <a:xfrm>
            <a:off x="203075" y="320200"/>
            <a:ext cx="4045200" cy="237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800"/>
              <a:t>COVID-19 Quartile-Quartile Plots</a:t>
            </a:r>
            <a:r>
              <a:rPr lang="en"/>
              <a:t>.</a:t>
            </a:r>
            <a:endParaRPr/>
          </a:p>
        </p:txBody>
      </p:sp>
      <p:sp>
        <p:nvSpPr>
          <p:cNvPr id="240" name="Google Shape;240;p42"/>
          <p:cNvSpPr txBox="1">
            <a:spLocks noGrp="1"/>
          </p:cNvSpPr>
          <p:nvPr>
            <p:ph type="subTitle" idx="1"/>
          </p:nvPr>
        </p:nvSpPr>
        <p:spPr>
          <a:xfrm>
            <a:off x="203075" y="3122926"/>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Red line represents normality</a:t>
            </a:r>
            <a:endParaRPr/>
          </a:p>
          <a:p>
            <a:pPr marL="0" lvl="0" indent="0" algn="ctr" rtl="0">
              <a:spcBef>
                <a:spcPts val="0"/>
              </a:spcBef>
              <a:spcAft>
                <a:spcPts val="0"/>
              </a:spcAft>
              <a:buNone/>
            </a:pPr>
            <a:r>
              <a:rPr lang="en"/>
              <a:t>Both data sets are ‘non-normal’ in a similar way.</a:t>
            </a:r>
            <a:endParaRPr/>
          </a:p>
        </p:txBody>
      </p:sp>
      <p:sp>
        <p:nvSpPr>
          <p:cNvPr id="241" name="Google Shape;241;p42"/>
          <p:cNvSpPr txBox="1"/>
          <p:nvPr/>
        </p:nvSpPr>
        <p:spPr>
          <a:xfrm>
            <a:off x="5167375" y="4644150"/>
            <a:ext cx="3479100" cy="41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FFFFFF"/>
                </a:solidFill>
                <a:latin typeface="Proxima Nova"/>
                <a:ea typeface="Proxima Nova"/>
                <a:cs typeface="Proxima Nova"/>
                <a:sym typeface="Proxima Nova"/>
              </a:rPr>
              <a:t>Figure 7.  Each are similarly distributed</a:t>
            </a:r>
            <a:r>
              <a:rPr lang="en">
                <a:solidFill>
                  <a:srgbClr val="FFFFFF"/>
                </a:solidFill>
                <a:latin typeface="Proxima Nova"/>
                <a:ea typeface="Proxima Nova"/>
                <a:cs typeface="Proxima Nova"/>
                <a:sym typeface="Proxima Nova"/>
              </a:rPr>
              <a:t> </a:t>
            </a:r>
            <a:endParaRPr>
              <a:solidFill>
                <a:srgbClr val="FFFFFF"/>
              </a:solidFill>
              <a:latin typeface="Proxima Nova"/>
              <a:ea typeface="Proxima Nova"/>
              <a:cs typeface="Proxima Nova"/>
              <a:sym typeface="Proxima Nova"/>
            </a:endParaRPr>
          </a:p>
        </p:txBody>
      </p:sp>
      <p:pic>
        <p:nvPicPr>
          <p:cNvPr id="242" name="Google Shape;242;p42"/>
          <p:cNvPicPr preferRelativeResize="0"/>
          <p:nvPr/>
        </p:nvPicPr>
        <p:blipFill>
          <a:blip r:embed="rId3">
            <a:alphaModFix/>
          </a:blip>
          <a:stretch>
            <a:fillRect/>
          </a:stretch>
        </p:blipFill>
        <p:spPr>
          <a:xfrm>
            <a:off x="4777363" y="155800"/>
            <a:ext cx="1842575" cy="2534663"/>
          </a:xfrm>
          <a:prstGeom prst="rect">
            <a:avLst/>
          </a:prstGeom>
          <a:noFill/>
          <a:ln>
            <a:noFill/>
          </a:ln>
        </p:spPr>
      </p:pic>
      <p:pic>
        <p:nvPicPr>
          <p:cNvPr id="243" name="Google Shape;243;p42"/>
          <p:cNvPicPr preferRelativeResize="0"/>
          <p:nvPr/>
        </p:nvPicPr>
        <p:blipFill>
          <a:blip r:embed="rId4">
            <a:alphaModFix/>
          </a:blip>
          <a:stretch>
            <a:fillRect/>
          </a:stretch>
        </p:blipFill>
        <p:spPr>
          <a:xfrm>
            <a:off x="7149050" y="152400"/>
            <a:ext cx="1842550" cy="2541441"/>
          </a:xfrm>
          <a:prstGeom prst="rect">
            <a:avLst/>
          </a:prstGeom>
          <a:noFill/>
          <a:ln>
            <a:noFill/>
          </a:ln>
        </p:spPr>
      </p:pic>
      <p:pic>
        <p:nvPicPr>
          <p:cNvPr id="244" name="Google Shape;244;p42"/>
          <p:cNvPicPr preferRelativeResize="0"/>
          <p:nvPr/>
        </p:nvPicPr>
        <p:blipFill>
          <a:blip r:embed="rId5">
            <a:alphaModFix/>
          </a:blip>
          <a:stretch>
            <a:fillRect/>
          </a:stretch>
        </p:blipFill>
        <p:spPr>
          <a:xfrm>
            <a:off x="5029475" y="2792991"/>
            <a:ext cx="2604800" cy="1721709"/>
          </a:xfrm>
          <a:prstGeom prst="rect">
            <a:avLst/>
          </a:prstGeom>
          <a:noFill/>
          <a:ln>
            <a:noFill/>
          </a:ln>
        </p:spPr>
      </p:pic>
      <p:sp>
        <p:nvSpPr>
          <p:cNvPr id="245" name="Google Shape;245;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3"/>
          <p:cNvSpPr txBox="1">
            <a:spLocks noGrp="1"/>
          </p:cNvSpPr>
          <p:nvPr>
            <p:ph type="title"/>
          </p:nvPr>
        </p:nvSpPr>
        <p:spPr>
          <a:xfrm>
            <a:off x="203075" y="320200"/>
            <a:ext cx="4045200" cy="237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800"/>
              <a:t>Pneumonia Quartile-Quartile Plots</a:t>
            </a:r>
            <a:r>
              <a:rPr lang="en"/>
              <a:t>.</a:t>
            </a:r>
            <a:endParaRPr/>
          </a:p>
        </p:txBody>
      </p:sp>
      <p:sp>
        <p:nvSpPr>
          <p:cNvPr id="251" name="Google Shape;251;p43"/>
          <p:cNvSpPr txBox="1">
            <a:spLocks noGrp="1"/>
          </p:cNvSpPr>
          <p:nvPr>
            <p:ph type="subTitle" idx="1"/>
          </p:nvPr>
        </p:nvSpPr>
        <p:spPr>
          <a:xfrm>
            <a:off x="203075" y="3122926"/>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Red line represents normality</a:t>
            </a:r>
            <a:endParaRPr/>
          </a:p>
          <a:p>
            <a:pPr marL="0" lvl="0" indent="0" algn="ctr" rtl="0">
              <a:spcBef>
                <a:spcPts val="0"/>
              </a:spcBef>
              <a:spcAft>
                <a:spcPts val="0"/>
              </a:spcAft>
              <a:buNone/>
            </a:pPr>
            <a:r>
              <a:rPr lang="en"/>
              <a:t>Both data sets are ‘non-normal’ in a similar way.</a:t>
            </a:r>
            <a:endParaRPr/>
          </a:p>
        </p:txBody>
      </p:sp>
      <p:sp>
        <p:nvSpPr>
          <p:cNvPr id="252" name="Google Shape;252;p43"/>
          <p:cNvSpPr txBox="1"/>
          <p:nvPr/>
        </p:nvSpPr>
        <p:spPr>
          <a:xfrm>
            <a:off x="5167375" y="4644150"/>
            <a:ext cx="3479100" cy="41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FFFFFF"/>
                </a:solidFill>
                <a:latin typeface="Proxima Nova"/>
                <a:ea typeface="Proxima Nova"/>
                <a:cs typeface="Proxima Nova"/>
                <a:sym typeface="Proxima Nova"/>
              </a:rPr>
              <a:t>Figure 8.  Each are similarly distributed</a:t>
            </a:r>
            <a:r>
              <a:rPr lang="en">
                <a:solidFill>
                  <a:srgbClr val="FFFFFF"/>
                </a:solidFill>
                <a:latin typeface="Proxima Nova"/>
                <a:ea typeface="Proxima Nova"/>
                <a:cs typeface="Proxima Nova"/>
                <a:sym typeface="Proxima Nova"/>
              </a:rPr>
              <a:t> </a:t>
            </a:r>
            <a:endParaRPr>
              <a:solidFill>
                <a:srgbClr val="FFFFFF"/>
              </a:solidFill>
              <a:latin typeface="Proxima Nova"/>
              <a:ea typeface="Proxima Nova"/>
              <a:cs typeface="Proxima Nova"/>
              <a:sym typeface="Proxima Nova"/>
            </a:endParaRPr>
          </a:p>
        </p:txBody>
      </p:sp>
      <p:pic>
        <p:nvPicPr>
          <p:cNvPr id="253" name="Google Shape;253;p43"/>
          <p:cNvPicPr preferRelativeResize="0"/>
          <p:nvPr/>
        </p:nvPicPr>
        <p:blipFill>
          <a:blip r:embed="rId3">
            <a:alphaModFix/>
          </a:blip>
          <a:stretch>
            <a:fillRect/>
          </a:stretch>
        </p:blipFill>
        <p:spPr>
          <a:xfrm>
            <a:off x="5029475" y="2792991"/>
            <a:ext cx="2604800" cy="1721709"/>
          </a:xfrm>
          <a:prstGeom prst="rect">
            <a:avLst/>
          </a:prstGeom>
          <a:noFill/>
          <a:ln>
            <a:noFill/>
          </a:ln>
        </p:spPr>
      </p:pic>
      <p:pic>
        <p:nvPicPr>
          <p:cNvPr id="254" name="Google Shape;254;p43"/>
          <p:cNvPicPr preferRelativeResize="0"/>
          <p:nvPr/>
        </p:nvPicPr>
        <p:blipFill>
          <a:blip r:embed="rId4">
            <a:alphaModFix/>
          </a:blip>
          <a:stretch>
            <a:fillRect/>
          </a:stretch>
        </p:blipFill>
        <p:spPr>
          <a:xfrm>
            <a:off x="4806500" y="152400"/>
            <a:ext cx="1784325" cy="2488191"/>
          </a:xfrm>
          <a:prstGeom prst="rect">
            <a:avLst/>
          </a:prstGeom>
          <a:noFill/>
          <a:ln>
            <a:noFill/>
          </a:ln>
        </p:spPr>
      </p:pic>
      <p:pic>
        <p:nvPicPr>
          <p:cNvPr id="255" name="Google Shape;255;p43"/>
          <p:cNvPicPr preferRelativeResize="0"/>
          <p:nvPr/>
        </p:nvPicPr>
        <p:blipFill>
          <a:blip r:embed="rId5">
            <a:alphaModFix/>
          </a:blip>
          <a:stretch>
            <a:fillRect/>
          </a:stretch>
        </p:blipFill>
        <p:spPr>
          <a:xfrm>
            <a:off x="7052050" y="152400"/>
            <a:ext cx="1796287" cy="2488191"/>
          </a:xfrm>
          <a:prstGeom prst="rect">
            <a:avLst/>
          </a:prstGeom>
          <a:noFill/>
          <a:ln>
            <a:noFill/>
          </a:ln>
        </p:spPr>
      </p:pic>
      <p:sp>
        <p:nvSpPr>
          <p:cNvPr id="256" name="Google Shape;256;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6"/>
          <p:cNvSpPr txBox="1">
            <a:spLocks noGrp="1"/>
          </p:cNvSpPr>
          <p:nvPr>
            <p:ph type="title"/>
          </p:nvPr>
        </p:nvSpPr>
        <p:spPr>
          <a:xfrm>
            <a:off x="311700" y="445025"/>
            <a:ext cx="8520600" cy="124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Why? : Learning to Extract Meaningful</a:t>
            </a:r>
            <a:endParaRPr sz="3600"/>
          </a:p>
          <a:p>
            <a:pPr marL="0" lvl="0" indent="0" algn="l" rtl="0">
              <a:spcBef>
                <a:spcPts val="0"/>
              </a:spcBef>
              <a:spcAft>
                <a:spcPts val="0"/>
              </a:spcAft>
              <a:buNone/>
            </a:pPr>
            <a:r>
              <a:rPr lang="en" sz="3600"/>
              <a:t>Insights From Data</a:t>
            </a:r>
            <a:endParaRPr sz="3600"/>
          </a:p>
        </p:txBody>
      </p:sp>
      <p:sp>
        <p:nvSpPr>
          <p:cNvPr id="115" name="Google Shape;115;p26"/>
          <p:cNvSpPr txBox="1">
            <a:spLocks noGrp="1"/>
          </p:cNvSpPr>
          <p:nvPr>
            <p:ph type="body" idx="1"/>
          </p:nvPr>
        </p:nvSpPr>
        <p:spPr>
          <a:xfrm>
            <a:off x="311700" y="1859150"/>
            <a:ext cx="8520600" cy="2729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b="1"/>
              <a:t>The motivation:</a:t>
            </a:r>
            <a:r>
              <a:rPr lang="en" sz="2400"/>
              <a:t> </a:t>
            </a:r>
            <a:endParaRPr sz="2400"/>
          </a:p>
          <a:p>
            <a:pPr marL="914400" lvl="1" indent="-381000" algn="l" rtl="0">
              <a:spcBef>
                <a:spcPts val="0"/>
              </a:spcBef>
              <a:spcAft>
                <a:spcPts val="0"/>
              </a:spcAft>
              <a:buSzPts val="2400"/>
              <a:buChar char="○"/>
            </a:pPr>
            <a:r>
              <a:rPr lang="en" sz="2400"/>
              <a:t>Practice my new </a:t>
            </a:r>
            <a:r>
              <a:rPr lang="en" sz="2400" b="1"/>
              <a:t>data</a:t>
            </a:r>
            <a:r>
              <a:rPr lang="en" sz="2400"/>
              <a:t> </a:t>
            </a:r>
            <a:r>
              <a:rPr lang="en" sz="2400" b="1"/>
              <a:t>science</a:t>
            </a:r>
            <a:r>
              <a:rPr lang="en" sz="2400"/>
              <a:t> skills</a:t>
            </a:r>
            <a:endParaRPr sz="2400"/>
          </a:p>
          <a:p>
            <a:pPr marL="914400" lvl="1" indent="-381000" algn="l" rtl="0">
              <a:spcBef>
                <a:spcPts val="0"/>
              </a:spcBef>
              <a:spcAft>
                <a:spcPts val="0"/>
              </a:spcAft>
              <a:buSzPts val="2400"/>
              <a:buChar char="○"/>
            </a:pPr>
            <a:r>
              <a:rPr lang="en" sz="2400"/>
              <a:t>Interesting, important, and worth knowing</a:t>
            </a:r>
            <a:endParaRPr sz="2400"/>
          </a:p>
          <a:p>
            <a:pPr marL="457200" lvl="0" indent="-381000" algn="l" rtl="0">
              <a:spcBef>
                <a:spcPts val="0"/>
              </a:spcBef>
              <a:spcAft>
                <a:spcPts val="0"/>
              </a:spcAft>
              <a:buSzPts val="2400"/>
              <a:buChar char="●"/>
            </a:pPr>
            <a:r>
              <a:rPr lang="en" sz="2400" b="1"/>
              <a:t>The data: </a:t>
            </a:r>
            <a:r>
              <a:rPr lang="en" sz="2400"/>
              <a:t>deaths attributed to the </a:t>
            </a:r>
            <a:r>
              <a:rPr lang="en" sz="2400" b="1"/>
              <a:t>COVID-19 </a:t>
            </a:r>
            <a:r>
              <a:rPr lang="en" sz="2400"/>
              <a:t>virus, aka: the </a:t>
            </a:r>
            <a:r>
              <a:rPr lang="en" sz="2400" b="1"/>
              <a:t>Coronavirus</a:t>
            </a:r>
            <a:r>
              <a:rPr lang="en" sz="2400"/>
              <a:t>, aka: </a:t>
            </a:r>
            <a:r>
              <a:rPr lang="en" sz="2400" b="1"/>
              <a:t>SARS-CoV-2 </a:t>
            </a:r>
            <a:r>
              <a:rPr lang="en" sz="2400"/>
              <a:t>(severe acute respiratory syndrome coronavirus 2)</a:t>
            </a:r>
            <a:endParaRPr sz="2400"/>
          </a:p>
        </p:txBody>
      </p:sp>
      <p:sp>
        <p:nvSpPr>
          <p:cNvPr id="116" name="Google Shape;116;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4"/>
          <p:cNvSpPr txBox="1">
            <a:spLocks noGrp="1"/>
          </p:cNvSpPr>
          <p:nvPr>
            <p:ph type="title" idx="4294967295"/>
          </p:nvPr>
        </p:nvSpPr>
        <p:spPr>
          <a:xfrm>
            <a:off x="311700" y="186700"/>
            <a:ext cx="4084500" cy="100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Aha! </a:t>
            </a:r>
            <a:br>
              <a:rPr lang="en" sz="2400"/>
            </a:br>
            <a:r>
              <a:rPr lang="en" sz="3600"/>
              <a:t>My discoveries</a:t>
            </a:r>
            <a:endParaRPr sz="3600"/>
          </a:p>
        </p:txBody>
      </p:sp>
      <p:sp>
        <p:nvSpPr>
          <p:cNvPr id="262" name="Google Shape;262;p44"/>
          <p:cNvSpPr txBox="1">
            <a:spLocks noGrp="1"/>
          </p:cNvSpPr>
          <p:nvPr>
            <p:ph type="body" idx="4294967295"/>
          </p:nvPr>
        </p:nvSpPr>
        <p:spPr>
          <a:xfrm>
            <a:off x="311700" y="1364375"/>
            <a:ext cx="4084500" cy="31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do these confidence intervals show?</a:t>
            </a:r>
            <a:endParaRPr dirty="0"/>
          </a:p>
          <a:p>
            <a:pPr marL="457200" lvl="0" indent="-304800" algn="l" rtl="0">
              <a:spcBef>
                <a:spcPts val="1600"/>
              </a:spcBef>
              <a:spcAft>
                <a:spcPts val="0"/>
              </a:spcAft>
              <a:buSzPts val="1200"/>
              <a:buAutoNum type="arabicPeriod"/>
            </a:pPr>
            <a:r>
              <a:rPr lang="en" sz="1200" dirty="0">
                <a:solidFill>
                  <a:srgbClr val="000000"/>
                </a:solidFill>
                <a:highlight>
                  <a:srgbClr val="FFFFFF"/>
                </a:highlight>
                <a:latin typeface="Arial"/>
                <a:ea typeface="Arial"/>
                <a:cs typeface="Arial"/>
                <a:sym typeface="Arial"/>
              </a:rPr>
              <a:t>COVID-19: 186 to 290 more deaths reported in the '50+' age group compared to the '0-49' age group</a:t>
            </a:r>
            <a:endParaRPr sz="1200" dirty="0"/>
          </a:p>
          <a:p>
            <a:pPr marL="457200" lvl="0" indent="-304800" algn="l" rtl="0">
              <a:spcBef>
                <a:spcPts val="1600"/>
              </a:spcBef>
              <a:spcAft>
                <a:spcPts val="1600"/>
              </a:spcAft>
              <a:buSzPts val="1200"/>
              <a:buAutoNum type="arabicPeriod"/>
            </a:pPr>
            <a:r>
              <a:rPr lang="en" sz="1200" dirty="0">
                <a:solidFill>
                  <a:srgbClr val="000000"/>
                </a:solidFill>
                <a:highlight>
                  <a:srgbClr val="FFFFFF"/>
                </a:highlight>
                <a:latin typeface="Arial"/>
                <a:ea typeface="Arial"/>
                <a:cs typeface="Arial"/>
                <a:sym typeface="Arial"/>
              </a:rPr>
              <a:t>Pneumonia: 244 to 344 more deaths reported in the '50+' age group compared to the '0-49' age group</a:t>
            </a:r>
            <a:endParaRPr dirty="0"/>
          </a:p>
        </p:txBody>
      </p:sp>
      <p:pic>
        <p:nvPicPr>
          <p:cNvPr id="263" name="Google Shape;263;p44"/>
          <p:cNvPicPr preferRelativeResize="0"/>
          <p:nvPr/>
        </p:nvPicPr>
        <p:blipFill>
          <a:blip r:embed="rId3">
            <a:alphaModFix/>
          </a:blip>
          <a:stretch>
            <a:fillRect/>
          </a:stretch>
        </p:blipFill>
        <p:spPr>
          <a:xfrm>
            <a:off x="5934225" y="186700"/>
            <a:ext cx="2957920" cy="2270575"/>
          </a:xfrm>
          <a:prstGeom prst="rect">
            <a:avLst/>
          </a:prstGeom>
          <a:noFill/>
          <a:ln>
            <a:noFill/>
          </a:ln>
        </p:spPr>
      </p:pic>
      <p:pic>
        <p:nvPicPr>
          <p:cNvPr id="264" name="Google Shape;264;p44"/>
          <p:cNvPicPr preferRelativeResize="0"/>
          <p:nvPr/>
        </p:nvPicPr>
        <p:blipFill>
          <a:blip r:embed="rId4">
            <a:alphaModFix/>
          </a:blip>
          <a:stretch>
            <a:fillRect/>
          </a:stretch>
        </p:blipFill>
        <p:spPr>
          <a:xfrm>
            <a:off x="6035338" y="2665079"/>
            <a:ext cx="2957925" cy="2258762"/>
          </a:xfrm>
          <a:prstGeom prst="rect">
            <a:avLst/>
          </a:prstGeom>
          <a:noFill/>
          <a:ln>
            <a:noFill/>
          </a:ln>
        </p:spPr>
      </p:pic>
      <p:sp>
        <p:nvSpPr>
          <p:cNvPr id="265" name="Google Shape;265;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2" name="Arrow: Right 1">
            <a:extLst>
              <a:ext uri="{FF2B5EF4-FFF2-40B4-BE49-F238E27FC236}">
                <a16:creationId xmlns:a16="http://schemas.microsoft.com/office/drawing/2014/main" id="{C44027AC-6510-45C8-BD42-C52813DB442F}"/>
              </a:ext>
            </a:extLst>
          </p:cNvPr>
          <p:cNvSpPr/>
          <p:nvPr/>
        </p:nvSpPr>
        <p:spPr>
          <a:xfrm>
            <a:off x="4833257" y="2082373"/>
            <a:ext cx="971960" cy="489365"/>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601C3CE4-1695-4E56-8723-CCAA8640024C}"/>
              </a:ext>
            </a:extLst>
          </p:cNvPr>
          <p:cNvSpPr/>
          <p:nvPr/>
        </p:nvSpPr>
        <p:spPr>
          <a:xfrm>
            <a:off x="4858788" y="4488323"/>
            <a:ext cx="971960" cy="489365"/>
          </a:xfrm>
          <a:prstGeom prst="rightArrow">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5965F497-4EF5-4670-97ED-EF9DB097BC4A}"/>
              </a:ext>
            </a:extLst>
          </p:cNvPr>
          <p:cNvSpPr/>
          <p:nvPr/>
        </p:nvSpPr>
        <p:spPr>
          <a:xfrm>
            <a:off x="5874373" y="2217058"/>
            <a:ext cx="1075437" cy="299677"/>
          </a:xfrm>
          <a:prstGeom prst="round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FF8D9ABE-A49A-46E4-850A-81F7A8E7746B}"/>
              </a:ext>
            </a:extLst>
          </p:cNvPr>
          <p:cNvSpPr/>
          <p:nvPr/>
        </p:nvSpPr>
        <p:spPr>
          <a:xfrm>
            <a:off x="6005845" y="4671914"/>
            <a:ext cx="1075437" cy="299677"/>
          </a:xfrm>
          <a:prstGeom prst="roundRect">
            <a:avLst>
              <a:gd name="adj" fmla="val 19231"/>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5"/>
          <p:cNvSpPr txBox="1">
            <a:spLocks noGrp="1"/>
          </p:cNvSpPr>
          <p:nvPr>
            <p:ph type="title" idx="4294967295"/>
          </p:nvPr>
        </p:nvSpPr>
        <p:spPr>
          <a:xfrm>
            <a:off x="311700" y="112150"/>
            <a:ext cx="4084500" cy="100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Aha! </a:t>
            </a:r>
            <a:br>
              <a:rPr lang="en" sz="2400"/>
            </a:br>
            <a:r>
              <a:rPr lang="en" sz="3600"/>
              <a:t>My discoveries</a:t>
            </a:r>
            <a:endParaRPr sz="3600"/>
          </a:p>
        </p:txBody>
      </p:sp>
      <p:sp>
        <p:nvSpPr>
          <p:cNvPr id="271" name="Google Shape;271;p45"/>
          <p:cNvSpPr txBox="1">
            <a:spLocks noGrp="1"/>
          </p:cNvSpPr>
          <p:nvPr>
            <p:ph type="body" idx="4294967295"/>
          </p:nvPr>
        </p:nvSpPr>
        <p:spPr>
          <a:xfrm>
            <a:off x="311700" y="1042900"/>
            <a:ext cx="3958800" cy="3156300"/>
          </a:xfrm>
          <a:prstGeom prst="rect">
            <a:avLst/>
          </a:prstGeom>
        </p:spPr>
        <p:txBody>
          <a:bodyPr spcFirstLastPara="1" wrap="square" lIns="91425" tIns="91425" rIns="91425" bIns="91425" anchor="t" anchorCtr="0">
            <a:noAutofit/>
          </a:bodyPr>
          <a:lstStyle/>
          <a:p>
            <a:pPr marL="285750" indent="-285750"/>
            <a:r>
              <a:rPr lang="en" dirty="0"/>
              <a:t>How much difference is there between groups?</a:t>
            </a:r>
          </a:p>
          <a:p>
            <a:pPr marL="0" indent="0">
              <a:buNone/>
            </a:pPr>
            <a:r>
              <a:rPr lang="en" dirty="0"/>
              <a:t>        </a:t>
            </a:r>
            <a:r>
              <a:rPr lang="en" dirty="0">
                <a:solidFill>
                  <a:schemeClr val="accent5"/>
                </a:solidFill>
              </a:rPr>
              <a:t>30-49  vs.  85+</a:t>
            </a:r>
            <a:endParaRPr dirty="0">
              <a:solidFill>
                <a:schemeClr val="accent5"/>
              </a:solidFill>
            </a:endParaRPr>
          </a:p>
          <a:p>
            <a:pPr marL="285750" indent="-285750">
              <a:spcBef>
                <a:spcPts val="1600"/>
              </a:spcBef>
            </a:pPr>
            <a:r>
              <a:rPr lang="en-US" dirty="0"/>
              <a:t>Confidence Interval: </a:t>
            </a:r>
          </a:p>
          <a:p>
            <a:pPr marL="0" indent="0">
              <a:spcBef>
                <a:spcPts val="1600"/>
              </a:spcBef>
              <a:buNone/>
            </a:pPr>
            <a:r>
              <a:rPr lang="en-US" dirty="0">
                <a:solidFill>
                  <a:schemeClr val="accent5"/>
                </a:solidFill>
              </a:rPr>
              <a:t>        (163-387 deaths)</a:t>
            </a:r>
          </a:p>
          <a:p>
            <a:pPr marL="285750" indent="-285750">
              <a:spcBef>
                <a:spcPts val="1600"/>
              </a:spcBef>
            </a:pPr>
            <a:r>
              <a:rPr lang="en-US" dirty="0"/>
              <a:t>Common Language Effect Size:   </a:t>
            </a:r>
          </a:p>
          <a:p>
            <a:pPr marL="0" indent="0">
              <a:spcBef>
                <a:spcPts val="1600"/>
              </a:spcBef>
              <a:buNone/>
            </a:pPr>
            <a:r>
              <a:rPr lang="en-US" dirty="0"/>
              <a:t>          </a:t>
            </a:r>
            <a:r>
              <a:rPr lang="en-US" dirty="0">
                <a:solidFill>
                  <a:schemeClr val="accent5"/>
                </a:solidFill>
              </a:rPr>
              <a:t>83.2%</a:t>
            </a:r>
            <a:endParaRPr dirty="0">
              <a:solidFill>
                <a:schemeClr val="accent5"/>
              </a:solidFill>
            </a:endParaRPr>
          </a:p>
        </p:txBody>
      </p:sp>
      <p:sp>
        <p:nvSpPr>
          <p:cNvPr id="273" name="Google Shape;273;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6" name="Google Shape;272;p45">
            <a:extLst>
              <a:ext uri="{FF2B5EF4-FFF2-40B4-BE49-F238E27FC236}">
                <a16:creationId xmlns:a16="http://schemas.microsoft.com/office/drawing/2014/main" id="{5D156540-C7A2-46C6-9CFA-DA56376CBA8B}"/>
              </a:ext>
            </a:extLst>
          </p:cNvPr>
          <p:cNvPicPr preferRelativeResize="0"/>
          <p:nvPr/>
        </p:nvPicPr>
        <p:blipFill>
          <a:blip r:embed="rId3">
            <a:alphaModFix/>
          </a:blip>
          <a:stretch>
            <a:fillRect/>
          </a:stretch>
        </p:blipFill>
        <p:spPr>
          <a:xfrm>
            <a:off x="4335600" y="471875"/>
            <a:ext cx="4481975" cy="2886000"/>
          </a:xfrm>
          <a:prstGeom prst="rect">
            <a:avLst/>
          </a:prstGeom>
          <a:noFill/>
          <a:ln>
            <a:noFill/>
          </a:ln>
        </p:spPr>
      </p:pic>
      <p:sp>
        <p:nvSpPr>
          <p:cNvPr id="2" name="Rectangle 1">
            <a:extLst>
              <a:ext uri="{FF2B5EF4-FFF2-40B4-BE49-F238E27FC236}">
                <a16:creationId xmlns:a16="http://schemas.microsoft.com/office/drawing/2014/main" id="{780BB4C7-DE90-40A2-8185-6F9948A9286E}"/>
              </a:ext>
            </a:extLst>
          </p:cNvPr>
          <p:cNvSpPr/>
          <p:nvPr/>
        </p:nvSpPr>
        <p:spPr>
          <a:xfrm>
            <a:off x="4502844" y="1874903"/>
            <a:ext cx="4241586" cy="345783"/>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F8AE3A9-B7FE-4034-9EF2-BFF92AFE2415}"/>
              </a:ext>
            </a:extLst>
          </p:cNvPr>
          <p:cNvSpPr txBox="1"/>
          <p:nvPr/>
        </p:nvSpPr>
        <p:spPr>
          <a:xfrm>
            <a:off x="3956151" y="1132818"/>
            <a:ext cx="758897" cy="830997"/>
          </a:xfrm>
          <a:prstGeom prst="rect">
            <a:avLst/>
          </a:prstGeom>
          <a:noFill/>
        </p:spPr>
        <p:txBody>
          <a:bodyPr wrap="square" rtlCol="0">
            <a:spAutoFit/>
          </a:bodyPr>
          <a:lstStyle/>
          <a:p>
            <a:r>
              <a:rPr lang="en-US" sz="4800" dirty="0">
                <a:solidFill>
                  <a:schemeClr val="accent5"/>
                </a:solidFill>
              </a:rPr>
              <a:t>!!!</a:t>
            </a:r>
          </a:p>
        </p:txBody>
      </p:sp>
      <p:sp>
        <p:nvSpPr>
          <p:cNvPr id="9" name="TextBox 8">
            <a:extLst>
              <a:ext uri="{FF2B5EF4-FFF2-40B4-BE49-F238E27FC236}">
                <a16:creationId xmlns:a16="http://schemas.microsoft.com/office/drawing/2014/main" id="{355C0A05-F80C-44A3-9A97-EEE4DC428D43}"/>
              </a:ext>
            </a:extLst>
          </p:cNvPr>
          <p:cNvSpPr txBox="1"/>
          <p:nvPr/>
        </p:nvSpPr>
        <p:spPr>
          <a:xfrm>
            <a:off x="8532225" y="2164912"/>
            <a:ext cx="758897" cy="830997"/>
          </a:xfrm>
          <a:prstGeom prst="rect">
            <a:avLst/>
          </a:prstGeom>
          <a:noFill/>
        </p:spPr>
        <p:txBody>
          <a:bodyPr wrap="square" rtlCol="0">
            <a:spAutoFit/>
          </a:bodyPr>
          <a:lstStyle/>
          <a:p>
            <a:r>
              <a:rPr lang="en-US" sz="4800" dirty="0">
                <a:solidFill>
                  <a:schemeClr val="accent5"/>
                </a:solidFill>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6"/>
          <p:cNvSpPr txBox="1">
            <a:spLocks noGrp="1"/>
          </p:cNvSpPr>
          <p:nvPr>
            <p:ph type="title"/>
          </p:nvPr>
        </p:nvSpPr>
        <p:spPr>
          <a:xfrm>
            <a:off x="490250" y="526350"/>
            <a:ext cx="73050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300"/>
              <a:t>So what the doctors and medical professionals on TV says makes sense! It is important to take precautions to keep our older population safe!</a:t>
            </a:r>
            <a:endParaRPr sz="4300"/>
          </a:p>
        </p:txBody>
      </p:sp>
      <p:sp>
        <p:nvSpPr>
          <p:cNvPr id="279" name="Google Shape;279;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Conclusion</a:t>
            </a:r>
            <a:endParaRPr sz="3600"/>
          </a:p>
        </p:txBody>
      </p:sp>
      <p:sp>
        <p:nvSpPr>
          <p:cNvPr id="285" name="Google Shape;285;p47"/>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a:t>The data used in this research shows that among records with at least one reported death there are statistically significant differences in the number of deaths attributed to COVID-19 by age group, and the older the age group the greater number of deaths. The data shows that COVID-19 and Pneumonia both display this trend. </a:t>
            </a:r>
            <a:endParaRPr sz="2400"/>
          </a:p>
        </p:txBody>
      </p:sp>
      <p:sp>
        <p:nvSpPr>
          <p:cNvPr id="286" name="Google Shape;286;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8"/>
          <p:cNvSpPr txBox="1">
            <a:spLocks noGrp="1"/>
          </p:cNvSpPr>
          <p:nvPr>
            <p:ph type="title" idx="4294967295"/>
          </p:nvPr>
        </p:nvSpPr>
        <p:spPr>
          <a:xfrm>
            <a:off x="311700" y="709050"/>
            <a:ext cx="8292900" cy="372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What else can we learn from this data?</a:t>
            </a:r>
            <a:endParaRPr sz="3200" dirty="0"/>
          </a:p>
          <a:p>
            <a:pPr marL="0" lvl="0" indent="0" algn="l" rtl="0">
              <a:spcBef>
                <a:spcPts val="1600"/>
              </a:spcBef>
              <a:spcAft>
                <a:spcPts val="0"/>
              </a:spcAft>
              <a:buNone/>
            </a:pPr>
            <a:r>
              <a:rPr lang="en" sz="2000" dirty="0"/>
              <a:t>This data only considers deaths. What about the survivors?</a:t>
            </a:r>
            <a:endParaRPr sz="2000" dirty="0"/>
          </a:p>
          <a:p>
            <a:pPr marL="0" lvl="0" indent="0" algn="l" rtl="0">
              <a:spcBef>
                <a:spcPts val="1600"/>
              </a:spcBef>
              <a:spcAft>
                <a:spcPts val="0"/>
              </a:spcAft>
              <a:buNone/>
            </a:pPr>
            <a:r>
              <a:rPr lang="en" sz="2000" dirty="0"/>
              <a:t>The younger generations may be able to carry the virus asymptomatically, and that could have a big impact on transmission. Is that something that can be investigated with this data set?</a:t>
            </a:r>
            <a:endParaRPr sz="2000" dirty="0"/>
          </a:p>
          <a:p>
            <a:pPr marL="0" lvl="0" indent="0" algn="l" rtl="0">
              <a:spcBef>
                <a:spcPts val="1600"/>
              </a:spcBef>
              <a:spcAft>
                <a:spcPts val="0"/>
              </a:spcAft>
              <a:buNone/>
            </a:pPr>
            <a:r>
              <a:rPr lang="en" sz="2000" dirty="0"/>
              <a:t>Are there differences between genders?</a:t>
            </a:r>
            <a:endParaRPr sz="2000" dirty="0"/>
          </a:p>
          <a:p>
            <a:pPr marL="0" lvl="0" indent="0" algn="l" rtl="0">
              <a:spcBef>
                <a:spcPts val="1600"/>
              </a:spcBef>
              <a:spcAft>
                <a:spcPts val="0"/>
              </a:spcAft>
              <a:buNone/>
            </a:pPr>
            <a:r>
              <a:rPr lang="en" sz="2000" dirty="0"/>
              <a:t>Are there other data sets that we can pair with this one?</a:t>
            </a:r>
            <a:endParaRPr sz="2000" dirty="0"/>
          </a:p>
          <a:p>
            <a:pPr marL="0" lvl="0" indent="0" algn="l" rtl="0">
              <a:spcBef>
                <a:spcPts val="1600"/>
              </a:spcBef>
              <a:spcAft>
                <a:spcPts val="0"/>
              </a:spcAft>
              <a:buNone/>
            </a:pPr>
            <a:r>
              <a:rPr lang="en" sz="2000" dirty="0"/>
              <a:t>What about deaths reported from states with a larger elderly population? Can that influence </a:t>
            </a:r>
            <a:r>
              <a:rPr lang="en" sz="2000"/>
              <a:t>be observed in the dataset?</a:t>
            </a:r>
            <a:endParaRPr sz="2000" dirty="0"/>
          </a:p>
          <a:p>
            <a:pPr marL="0" lvl="0" indent="0" algn="l" rtl="0">
              <a:spcBef>
                <a:spcPts val="1600"/>
              </a:spcBef>
              <a:spcAft>
                <a:spcPts val="1600"/>
              </a:spcAft>
              <a:buNone/>
            </a:pPr>
            <a:endParaRPr sz="2000" dirty="0"/>
          </a:p>
        </p:txBody>
      </p:sp>
      <p:sp>
        <p:nvSpPr>
          <p:cNvPr id="292" name="Google Shape;292;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9"/>
          <p:cNvSpPr txBox="1">
            <a:spLocks noGrp="1"/>
          </p:cNvSpPr>
          <p:nvPr>
            <p:ph type="title" idx="4294967295"/>
          </p:nvPr>
        </p:nvSpPr>
        <p:spPr>
          <a:xfrm>
            <a:off x="311700" y="709050"/>
            <a:ext cx="8292900" cy="372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200"/>
          </a:p>
          <a:p>
            <a:pPr marL="0" lvl="0" indent="0" algn="ctr" rtl="0">
              <a:spcBef>
                <a:spcPts val="1600"/>
              </a:spcBef>
              <a:spcAft>
                <a:spcPts val="0"/>
              </a:spcAft>
              <a:buNone/>
            </a:pPr>
            <a:r>
              <a:rPr lang="en" sz="3200"/>
              <a:t>The End</a:t>
            </a:r>
            <a:endParaRPr sz="3200"/>
          </a:p>
          <a:p>
            <a:pPr marL="0" lvl="0" indent="0" algn="ctr" rtl="0">
              <a:spcBef>
                <a:spcPts val="1600"/>
              </a:spcBef>
              <a:spcAft>
                <a:spcPts val="0"/>
              </a:spcAft>
              <a:buNone/>
            </a:pPr>
            <a:r>
              <a:rPr lang="en" sz="3200"/>
              <a:t>Questions?</a:t>
            </a:r>
            <a:endParaRPr sz="3200"/>
          </a:p>
          <a:p>
            <a:pPr marL="0" lvl="0" indent="0" algn="l" rtl="0">
              <a:spcBef>
                <a:spcPts val="1600"/>
              </a:spcBef>
              <a:spcAft>
                <a:spcPts val="0"/>
              </a:spcAft>
              <a:buNone/>
            </a:pPr>
            <a:endParaRPr sz="3200"/>
          </a:p>
          <a:p>
            <a:pPr marL="0" lvl="0" indent="0" algn="l" rtl="0">
              <a:spcBef>
                <a:spcPts val="1600"/>
              </a:spcBef>
              <a:spcAft>
                <a:spcPts val="0"/>
              </a:spcAft>
              <a:buNone/>
            </a:pPr>
            <a:endParaRPr sz="3200"/>
          </a:p>
          <a:p>
            <a:pPr marL="0" lvl="0" indent="0" algn="l" rtl="0">
              <a:spcBef>
                <a:spcPts val="1600"/>
              </a:spcBef>
              <a:spcAft>
                <a:spcPts val="0"/>
              </a:spcAft>
              <a:buNone/>
            </a:pPr>
            <a:endParaRPr sz="3200"/>
          </a:p>
          <a:p>
            <a:pPr marL="0" lvl="0" indent="0" algn="l" rtl="0">
              <a:spcBef>
                <a:spcPts val="1600"/>
              </a:spcBef>
              <a:spcAft>
                <a:spcPts val="0"/>
              </a:spcAft>
              <a:buNone/>
            </a:pPr>
            <a:endParaRPr sz="2000"/>
          </a:p>
          <a:p>
            <a:pPr marL="0" lvl="0" indent="0" algn="l" rtl="0">
              <a:spcBef>
                <a:spcPts val="1600"/>
              </a:spcBef>
              <a:spcAft>
                <a:spcPts val="1600"/>
              </a:spcAft>
              <a:buNone/>
            </a:pPr>
            <a:endParaRPr sz="2000"/>
          </a:p>
        </p:txBody>
      </p:sp>
      <p:sp>
        <p:nvSpPr>
          <p:cNvPr id="298" name="Google Shape;298;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7"/>
          <p:cNvSpPr txBox="1">
            <a:spLocks noGrp="1"/>
          </p:cNvSpPr>
          <p:nvPr>
            <p:ph type="body" idx="1"/>
          </p:nvPr>
        </p:nvSpPr>
        <p:spPr>
          <a:xfrm>
            <a:off x="100100" y="1024550"/>
            <a:ext cx="8788800" cy="32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According to the CDC website: </a:t>
            </a:r>
            <a:endParaRPr/>
          </a:p>
          <a:p>
            <a:pPr marL="457200" lvl="0" indent="0" algn="l" rtl="0">
              <a:spcBef>
                <a:spcPts val="1600"/>
              </a:spcBef>
              <a:spcAft>
                <a:spcPts val="1600"/>
              </a:spcAft>
              <a:buNone/>
            </a:pPr>
            <a:r>
              <a:rPr lang="en" sz="2000"/>
              <a:t>“</a:t>
            </a:r>
            <a:r>
              <a:rPr lang="en" sz="1500">
                <a:solidFill>
                  <a:srgbClr val="000000"/>
                </a:solidFill>
                <a:highlight>
                  <a:srgbClr val="FFFFFF"/>
                </a:highlight>
                <a:latin typeface="Arial"/>
                <a:ea typeface="Arial"/>
                <a:cs typeface="Arial"/>
                <a:sym typeface="Arial"/>
              </a:rPr>
              <a:t>As you get older, your risk for severe illness from COVID-19 increases. For example, people in their 50s are at higher risk for severe illness than people in their 40s. Similarly, people in their 60s or 70s are, in general, at higher risk for severe illness than people in their 50s. The greatest risk for severe illness from COVID-19 is among those aged 85 or older.”</a:t>
            </a:r>
            <a:endParaRPr sz="2000"/>
          </a:p>
        </p:txBody>
      </p:sp>
      <p:sp>
        <p:nvSpPr>
          <p:cNvPr id="122" name="Google Shape;122;p27"/>
          <p:cNvSpPr txBox="1"/>
          <p:nvPr/>
        </p:nvSpPr>
        <p:spPr>
          <a:xfrm>
            <a:off x="121350" y="4083200"/>
            <a:ext cx="8901300" cy="73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rgbClr val="333333"/>
                </a:solidFill>
                <a:highlight>
                  <a:srgbClr val="FFFFFF"/>
                </a:highlight>
              </a:rPr>
              <a:t>Last Updated Sept. 11, 2020</a:t>
            </a:r>
            <a:endParaRPr sz="1000">
              <a:solidFill>
                <a:srgbClr val="333333"/>
              </a:solidFill>
              <a:highlight>
                <a:srgbClr val="FFFFFF"/>
              </a:highlight>
            </a:endParaRPr>
          </a:p>
          <a:p>
            <a:pPr marL="0" lvl="0" indent="0" algn="l" rtl="0">
              <a:lnSpc>
                <a:spcPct val="115000"/>
              </a:lnSpc>
              <a:spcBef>
                <a:spcPts val="0"/>
              </a:spcBef>
              <a:spcAft>
                <a:spcPts val="0"/>
              </a:spcAft>
              <a:buNone/>
            </a:pPr>
            <a:r>
              <a:rPr lang="en" sz="1000">
                <a:solidFill>
                  <a:srgbClr val="333333"/>
                </a:solidFill>
                <a:highlight>
                  <a:srgbClr val="FFFFFF"/>
                </a:highlight>
              </a:rPr>
              <a:t>Content source: National Center for Immunization and Respiratory Diseases (NCIRD), Division of Viral Diseases</a:t>
            </a:r>
            <a:endParaRPr sz="1000">
              <a:solidFill>
                <a:srgbClr val="333333"/>
              </a:solidFill>
              <a:highlight>
                <a:srgbClr val="FFFFFF"/>
              </a:highlight>
            </a:endParaRPr>
          </a:p>
          <a:p>
            <a:pPr marL="0" lvl="0" indent="0" algn="l" rtl="0">
              <a:lnSpc>
                <a:spcPct val="115000"/>
              </a:lnSpc>
              <a:spcBef>
                <a:spcPts val="0"/>
              </a:spcBef>
              <a:spcAft>
                <a:spcPts val="0"/>
              </a:spcAft>
              <a:buNone/>
            </a:pPr>
            <a:r>
              <a:rPr lang="en" sz="1000">
                <a:solidFill>
                  <a:srgbClr val="333333"/>
                </a:solidFill>
                <a:highlight>
                  <a:srgbClr val="FFFFFF"/>
                </a:highlight>
              </a:rPr>
              <a:t>Found at: https://www.cdc.gov/coronavirus/2019-ncov/need-extra-precautions/older-adults.html#:~:text=The%20greatest%20risk%20for%20severe,as%20having%20underlying%20medical%20conditions.</a:t>
            </a:r>
            <a:endParaRPr sz="1000">
              <a:solidFill>
                <a:srgbClr val="333333"/>
              </a:solidFill>
              <a:highlight>
                <a:srgbClr val="FFFFFF"/>
              </a:highlight>
            </a:endParaRPr>
          </a:p>
        </p:txBody>
      </p:sp>
      <p:sp>
        <p:nvSpPr>
          <p:cNvPr id="123" name="Google Shape;123;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311700" y="145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Will the reported deaths impact these age groups the same way the reported hospitalization have?</a:t>
            </a:r>
            <a:endParaRPr sz="2300"/>
          </a:p>
        </p:txBody>
      </p:sp>
      <p:pic>
        <p:nvPicPr>
          <p:cNvPr id="129" name="Google Shape;129;p28"/>
          <p:cNvPicPr preferRelativeResize="0"/>
          <p:nvPr/>
        </p:nvPicPr>
        <p:blipFill>
          <a:blip r:embed="rId3">
            <a:alphaModFix/>
          </a:blip>
          <a:stretch>
            <a:fillRect/>
          </a:stretch>
        </p:blipFill>
        <p:spPr>
          <a:xfrm>
            <a:off x="1363375" y="1105100"/>
            <a:ext cx="6745908" cy="3820975"/>
          </a:xfrm>
          <a:prstGeom prst="rect">
            <a:avLst/>
          </a:prstGeom>
          <a:noFill/>
          <a:ln>
            <a:noFill/>
          </a:ln>
        </p:spPr>
      </p:pic>
      <p:sp>
        <p:nvSpPr>
          <p:cNvPr id="130" name="Google Shape;13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7" name="Google Shape;137;p29"/>
          <p:cNvSpPr txBox="1"/>
          <p:nvPr/>
        </p:nvSpPr>
        <p:spPr>
          <a:xfrm>
            <a:off x="1034750" y="112350"/>
            <a:ext cx="7224300" cy="48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500" u="sng">
                <a:latin typeface="Proxima Nova"/>
                <a:ea typeface="Proxima Nova"/>
                <a:cs typeface="Proxima Nova"/>
                <a:sym typeface="Proxima Nova"/>
              </a:rPr>
              <a:t>Forming a black a</a:t>
            </a:r>
            <a:r>
              <a:rPr lang="en" sz="3500" u="sng">
                <a:solidFill>
                  <a:srgbClr val="FFFFFF"/>
                </a:solidFill>
                <a:latin typeface="Proxima Nova"/>
                <a:ea typeface="Proxima Nova"/>
                <a:cs typeface="Proxima Nova"/>
                <a:sym typeface="Proxima Nova"/>
              </a:rPr>
              <a:t>nd white question</a:t>
            </a:r>
            <a:r>
              <a:rPr lang="en" sz="3500">
                <a:solidFill>
                  <a:srgbClr val="FFFFFF"/>
                </a:solidFill>
                <a:latin typeface="Proxima Nova"/>
                <a:ea typeface="Proxima Nova"/>
                <a:cs typeface="Proxima Nova"/>
                <a:sym typeface="Proxima Nova"/>
              </a:rPr>
              <a:t>:</a:t>
            </a:r>
            <a:r>
              <a:rPr lang="en" sz="3500">
                <a:latin typeface="Proxima Nova"/>
                <a:ea typeface="Proxima Nova"/>
                <a:cs typeface="Proxima Nova"/>
                <a:sym typeface="Proxima Nova"/>
              </a:rPr>
              <a:t> </a:t>
            </a:r>
            <a:endParaRPr sz="3500">
              <a:latin typeface="Proxima Nova"/>
              <a:ea typeface="Proxima Nova"/>
              <a:cs typeface="Proxima Nova"/>
              <a:sym typeface="Proxima Nova"/>
            </a:endParaRPr>
          </a:p>
        </p:txBody>
      </p:sp>
      <p:sp>
        <p:nvSpPr>
          <p:cNvPr id="138" name="Google Shape;13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026" name="Picture 2">
            <a:extLst>
              <a:ext uri="{FF2B5EF4-FFF2-40B4-BE49-F238E27FC236}">
                <a16:creationId xmlns:a16="http://schemas.microsoft.com/office/drawing/2014/main" id="{EA20DA79-3FFB-450E-AF65-3A2E12801A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071" y="965030"/>
            <a:ext cx="2288691" cy="14749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E223346-EC2C-4F30-AC15-D496005B575F}"/>
              </a:ext>
            </a:extLst>
          </p:cNvPr>
          <p:cNvSpPr txBox="1"/>
          <p:nvPr/>
        </p:nvSpPr>
        <p:spPr>
          <a:xfrm>
            <a:off x="115261" y="4663217"/>
            <a:ext cx="4172430" cy="215444"/>
          </a:xfrm>
          <a:prstGeom prst="rect">
            <a:avLst/>
          </a:prstGeom>
          <a:noFill/>
        </p:spPr>
        <p:txBody>
          <a:bodyPr wrap="square" rtlCol="0">
            <a:spAutoFit/>
          </a:bodyPr>
          <a:lstStyle/>
          <a:p>
            <a:r>
              <a:rPr lang="en-US" sz="800" dirty="0"/>
              <a:t>Source: https://jacqulynlb.wordpress.com/2016/02/15/human-development/</a:t>
            </a:r>
          </a:p>
        </p:txBody>
      </p:sp>
      <p:pic>
        <p:nvPicPr>
          <p:cNvPr id="1028" name="Picture 4" descr="The new virus belongs to the coronavirus family">
            <a:extLst>
              <a:ext uri="{FF2B5EF4-FFF2-40B4-BE49-F238E27FC236}">
                <a16:creationId xmlns:a16="http://schemas.microsoft.com/office/drawing/2014/main" id="{BFAB4969-CF35-4AF7-8840-A228AF2B09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1356" y="815273"/>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A4F36F2-136C-4F9F-9AAB-12ECA1BE14C3}"/>
              </a:ext>
            </a:extLst>
          </p:cNvPr>
          <p:cNvPicPr>
            <a:picLocks noChangeAspect="1"/>
          </p:cNvPicPr>
          <p:nvPr/>
        </p:nvPicPr>
        <p:blipFill>
          <a:blip r:embed="rId5"/>
          <a:stretch>
            <a:fillRect/>
          </a:stretch>
        </p:blipFill>
        <p:spPr>
          <a:xfrm>
            <a:off x="2293219" y="3088540"/>
            <a:ext cx="1514686" cy="1448002"/>
          </a:xfrm>
          <a:prstGeom prst="rect">
            <a:avLst/>
          </a:prstGeom>
        </p:spPr>
      </p:pic>
      <p:sp>
        <p:nvSpPr>
          <p:cNvPr id="6" name="TextBox 5">
            <a:extLst>
              <a:ext uri="{FF2B5EF4-FFF2-40B4-BE49-F238E27FC236}">
                <a16:creationId xmlns:a16="http://schemas.microsoft.com/office/drawing/2014/main" id="{D16FAB75-C1A2-4ABF-B9E1-00ACABD9A8F6}"/>
              </a:ext>
            </a:extLst>
          </p:cNvPr>
          <p:cNvSpPr txBox="1"/>
          <p:nvPr/>
        </p:nvSpPr>
        <p:spPr>
          <a:xfrm>
            <a:off x="4141694" y="1413830"/>
            <a:ext cx="860612" cy="707886"/>
          </a:xfrm>
          <a:prstGeom prst="rect">
            <a:avLst/>
          </a:prstGeom>
          <a:noFill/>
        </p:spPr>
        <p:txBody>
          <a:bodyPr wrap="square" rtlCol="0">
            <a:spAutoFit/>
          </a:bodyPr>
          <a:lstStyle/>
          <a:p>
            <a:r>
              <a:rPr lang="en-US" sz="4000" dirty="0">
                <a:solidFill>
                  <a:schemeClr val="tx1"/>
                </a:solidFill>
              </a:rPr>
              <a:t>V</a:t>
            </a:r>
            <a:r>
              <a:rPr lang="en-US" sz="4000" dirty="0">
                <a:solidFill>
                  <a:schemeClr val="bg1"/>
                </a:solidFill>
              </a:rPr>
              <a:t>S</a:t>
            </a:r>
          </a:p>
        </p:txBody>
      </p:sp>
      <p:sp>
        <p:nvSpPr>
          <p:cNvPr id="7" name="TextBox 6">
            <a:extLst>
              <a:ext uri="{FF2B5EF4-FFF2-40B4-BE49-F238E27FC236}">
                <a16:creationId xmlns:a16="http://schemas.microsoft.com/office/drawing/2014/main" id="{2F2FEF35-D1A4-4D3F-B8FF-F563345897B4}"/>
              </a:ext>
            </a:extLst>
          </p:cNvPr>
          <p:cNvSpPr txBox="1"/>
          <p:nvPr/>
        </p:nvSpPr>
        <p:spPr>
          <a:xfrm>
            <a:off x="5617028" y="2720273"/>
            <a:ext cx="2931828" cy="338554"/>
          </a:xfrm>
          <a:prstGeom prst="rect">
            <a:avLst/>
          </a:prstGeom>
          <a:noFill/>
        </p:spPr>
        <p:txBody>
          <a:bodyPr wrap="square" rtlCol="0">
            <a:spAutoFit/>
          </a:bodyPr>
          <a:lstStyle/>
          <a:p>
            <a:pPr algn="l" fontAlgn="base"/>
            <a:r>
              <a:rPr lang="en-US" sz="800" dirty="0">
                <a:solidFill>
                  <a:schemeClr val="bg1"/>
                </a:solidFill>
              </a:rPr>
              <a:t>The new virus belongs to the coronavirus family </a:t>
            </a:r>
            <a:r>
              <a:rPr lang="en-US" sz="800" b="0" i="0" dirty="0">
                <a:solidFill>
                  <a:schemeClr val="bg1"/>
                </a:solidFill>
                <a:effectLst/>
                <a:latin typeface="Titillium Web"/>
              </a:rPr>
              <a:t>ALFRED PASIEKA/SCIENCE PHOTO LIBRARY</a:t>
            </a:r>
          </a:p>
        </p:txBody>
      </p:sp>
      <p:sp>
        <p:nvSpPr>
          <p:cNvPr id="15" name="TextBox 14">
            <a:extLst>
              <a:ext uri="{FF2B5EF4-FFF2-40B4-BE49-F238E27FC236}">
                <a16:creationId xmlns:a16="http://schemas.microsoft.com/office/drawing/2014/main" id="{094521EC-D12D-41A6-8E34-FD08B1C043DA}"/>
              </a:ext>
            </a:extLst>
          </p:cNvPr>
          <p:cNvSpPr txBox="1"/>
          <p:nvPr/>
        </p:nvSpPr>
        <p:spPr>
          <a:xfrm>
            <a:off x="4856311" y="4478551"/>
            <a:ext cx="3949592" cy="707886"/>
          </a:xfrm>
          <a:prstGeom prst="rect">
            <a:avLst/>
          </a:prstGeom>
          <a:noFill/>
        </p:spPr>
        <p:txBody>
          <a:bodyPr wrap="square" rtlCol="0">
            <a:spAutoFit/>
          </a:bodyPr>
          <a:lstStyle/>
          <a:p>
            <a:pPr algn="l" fontAlgn="base"/>
            <a:r>
              <a:rPr lang="en-US" sz="800" b="0" i="0" strike="noStrike" dirty="0">
                <a:solidFill>
                  <a:schemeClr val="bg1"/>
                </a:solidFill>
                <a:effectLst/>
                <a:latin typeface="inherit"/>
              </a:rPr>
              <a:t>https://www.newscientist.com/article/2231453-new-coronavirus-may-be-much-more-contagious-than-initially-thought/#ixzz6eMJ6JPZI</a:t>
            </a:r>
          </a:p>
          <a:p>
            <a:pPr algn="l" fontAlgn="base"/>
            <a:endParaRPr lang="en-US" sz="800" dirty="0">
              <a:solidFill>
                <a:schemeClr val="bg1"/>
              </a:solidFill>
              <a:latin typeface="inherit"/>
            </a:endParaRPr>
          </a:p>
          <a:p>
            <a:pPr algn="l" fontAlgn="base"/>
            <a:r>
              <a:rPr lang="en-US" sz="800" b="0" i="0" dirty="0">
                <a:solidFill>
                  <a:schemeClr val="bg1"/>
                </a:solidFill>
                <a:effectLst/>
                <a:latin typeface="Titillium Web"/>
              </a:rPr>
              <a:t>https://www.orientaltrading.com/rest-in-peace-tombstone-halloween-decoration-a2-13576297.fltr</a:t>
            </a:r>
          </a:p>
        </p:txBody>
      </p: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FD7996C0-E968-4068-82D5-AB85145FBDBF}"/>
                  </a:ext>
                </a:extLst>
              </p:cNvPr>
              <p:cNvGraphicFramePr>
                <a:graphicFrameLocks noChangeAspect="1"/>
              </p:cNvGraphicFramePr>
              <p:nvPr>
                <p:extLst>
                  <p:ext uri="{D42A27DB-BD31-4B8C-83A1-F6EECF244321}">
                    <p14:modId xmlns:p14="http://schemas.microsoft.com/office/powerpoint/2010/main" val="1081287692"/>
                  </p:ext>
                </p:extLst>
              </p:nvPr>
            </p:nvGraphicFramePr>
            <p:xfrm>
              <a:off x="3160553" y="3099013"/>
              <a:ext cx="1149370" cy="905154"/>
            </p:xfrm>
            <a:graphic>
              <a:graphicData uri="http://schemas.microsoft.com/office/drawing/2017/model3d">
                <am3d:model3d r:embed="rId6">
                  <am3d:spPr>
                    <a:xfrm>
                      <a:off x="0" y="0"/>
                      <a:ext cx="1149370" cy="905154"/>
                    </a:xfrm>
                    <a:prstGeom prst="rect">
                      <a:avLst/>
                    </a:prstGeom>
                  </am3d:spPr>
                  <am3d:camera>
                    <am3d:pos x="0" y="0" z="62373912"/>
                    <am3d:up dx="0" dy="36000000" dz="0"/>
                    <am3d:lookAt x="0" y="0" z="0"/>
                    <am3d:perspective fov="2700000"/>
                  </am3d:camera>
                  <am3d:trans>
                    <am3d:meterPerModelUnit n="17874538" d="1000000"/>
                    <am3d:preTrans dx="29917196" dy="-943377" dz="-127528120"/>
                    <am3d:scale>
                      <am3d:sx n="1000000" d="1000000"/>
                      <am3d:sy n="1000000" d="1000000"/>
                      <am3d:sz n="1000000" d="1000000"/>
                    </am3d:scale>
                    <am3d:rot ax="-504954" ay="49945" az="-7391"/>
                    <am3d:postTrans dx="0" dy="0" dz="0"/>
                  </am3d:trans>
                  <am3d:raster rName="Office3DRenderer" rVer="16.0.8326">
                    <am3d:blip r:embed="rId7"/>
                  </am3d:raster>
                  <am3d:objViewport viewportSz="16436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FD7996C0-E968-4068-82D5-AB85145FBDBF}"/>
                  </a:ext>
                </a:extLst>
              </p:cNvPr>
              <p:cNvPicPr>
                <a:picLocks noGrp="1" noRot="1" noChangeAspect="1" noMove="1" noResize="1" noEditPoints="1" noAdjustHandles="1" noChangeArrowheads="1" noChangeShapeType="1" noCrop="1"/>
              </p:cNvPicPr>
              <p:nvPr/>
            </p:nvPicPr>
            <p:blipFill>
              <a:blip r:embed="rId7"/>
              <a:stretch>
                <a:fillRect/>
              </a:stretch>
            </p:blipFill>
            <p:spPr>
              <a:xfrm>
                <a:off x="3160553" y="3099013"/>
                <a:ext cx="1149370" cy="90515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a:extLst>
                  <a:ext uri="{FF2B5EF4-FFF2-40B4-BE49-F238E27FC236}">
                    <a16:creationId xmlns:a16="http://schemas.microsoft.com/office/drawing/2014/main" id="{88FB58E6-6590-4873-ABCC-145CF8AABAE1}"/>
                  </a:ext>
                </a:extLst>
              </p:cNvPr>
              <p:cNvGraphicFramePr>
                <a:graphicFrameLocks noChangeAspect="1"/>
              </p:cNvGraphicFramePr>
              <p:nvPr>
                <p:extLst>
                  <p:ext uri="{D42A27DB-BD31-4B8C-83A1-F6EECF244321}">
                    <p14:modId xmlns:p14="http://schemas.microsoft.com/office/powerpoint/2010/main" val="1855028082"/>
                  </p:ext>
                </p:extLst>
              </p:nvPr>
            </p:nvGraphicFramePr>
            <p:xfrm>
              <a:off x="4948518" y="3085786"/>
              <a:ext cx="1066174" cy="896334"/>
            </p:xfrm>
            <a:graphic>
              <a:graphicData uri="http://schemas.microsoft.com/office/drawing/2017/model3d">
                <am3d:model3d r:embed="rId6">
                  <am3d:spPr>
                    <a:xfrm>
                      <a:off x="0" y="0"/>
                      <a:ext cx="1066174" cy="896334"/>
                    </a:xfrm>
                    <a:prstGeom prst="rect">
                      <a:avLst/>
                    </a:prstGeom>
                  </am3d:spPr>
                  <am3d:camera>
                    <am3d:pos x="0" y="0" z="62373912"/>
                    <am3d:up dx="0" dy="36000000" dz="0"/>
                    <am3d:lookAt x="0" y="0" z="0"/>
                    <am3d:perspective fov="2700000"/>
                  </am3d:camera>
                  <am3d:trans>
                    <am3d:meterPerModelUnit n="17874538" d="1000000"/>
                    <am3d:preTrans dx="29917196" dy="-943377" dz="-127528120"/>
                    <am3d:scale>
                      <am3d:sx n="1000000" d="1000000"/>
                      <am3d:sy n="1000000" d="1000000"/>
                      <am3d:sz n="1000000" d="1000000"/>
                    </am3d:scale>
                    <am3d:rot ax="-8576501" ay="-693962" az="10283453"/>
                    <am3d:postTrans dx="0" dy="0" dz="0"/>
                  </am3d:trans>
                  <am3d:raster rName="Office3DRenderer" rVer="16.0.8326">
                    <am3d:blip r:embed="rId8"/>
                  </am3d:raster>
                  <am3d:objViewport viewportSz="1643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a:extLst>
                  <a:ext uri="{FF2B5EF4-FFF2-40B4-BE49-F238E27FC236}">
                    <a16:creationId xmlns:a16="http://schemas.microsoft.com/office/drawing/2014/main" id="{88FB58E6-6590-4873-ABCC-145CF8AABAE1}"/>
                  </a:ext>
                </a:extLst>
              </p:cNvPr>
              <p:cNvPicPr>
                <a:picLocks noGrp="1" noRot="1" noChangeAspect="1" noMove="1" noResize="1" noEditPoints="1" noAdjustHandles="1" noChangeArrowheads="1" noChangeShapeType="1" noCrop="1"/>
              </p:cNvPicPr>
              <p:nvPr/>
            </p:nvPicPr>
            <p:blipFill>
              <a:blip r:embed="rId8"/>
              <a:stretch>
                <a:fillRect/>
              </a:stretch>
            </p:blipFill>
            <p:spPr>
              <a:xfrm>
                <a:off x="4948518" y="3085786"/>
                <a:ext cx="1066174" cy="896334"/>
              </a:xfrm>
              <a:prstGeom prst="rect">
                <a:avLst/>
              </a:prstGeom>
            </p:spPr>
          </p:pic>
        </mc:Fallback>
      </mc:AlternateContent>
      <p:pic>
        <p:nvPicPr>
          <p:cNvPr id="9" name="Picture 8">
            <a:extLst>
              <a:ext uri="{FF2B5EF4-FFF2-40B4-BE49-F238E27FC236}">
                <a16:creationId xmlns:a16="http://schemas.microsoft.com/office/drawing/2014/main" id="{25FAB736-5C40-4846-A68F-703412031EBF}"/>
              </a:ext>
            </a:extLst>
          </p:cNvPr>
          <p:cNvPicPr>
            <a:picLocks noChangeAspect="1"/>
          </p:cNvPicPr>
          <p:nvPr/>
        </p:nvPicPr>
        <p:blipFill>
          <a:blip r:embed="rId9"/>
          <a:stretch>
            <a:fillRect/>
          </a:stretch>
        </p:blipFill>
        <p:spPr>
          <a:xfrm>
            <a:off x="6450314" y="3184005"/>
            <a:ext cx="703058" cy="1144222"/>
          </a:xfrm>
          <a:prstGeom prst="rect">
            <a:avLst/>
          </a:prstGeom>
        </p:spPr>
      </p:pic>
      <p:pic>
        <p:nvPicPr>
          <p:cNvPr id="20" name="Picture 19">
            <a:extLst>
              <a:ext uri="{FF2B5EF4-FFF2-40B4-BE49-F238E27FC236}">
                <a16:creationId xmlns:a16="http://schemas.microsoft.com/office/drawing/2014/main" id="{0C3DB787-05E0-48F8-8DD5-8615B281AB15}"/>
              </a:ext>
            </a:extLst>
          </p:cNvPr>
          <p:cNvPicPr>
            <a:picLocks noChangeAspect="1"/>
          </p:cNvPicPr>
          <p:nvPr/>
        </p:nvPicPr>
        <p:blipFill>
          <a:blip r:embed="rId9"/>
          <a:stretch>
            <a:fillRect/>
          </a:stretch>
        </p:blipFill>
        <p:spPr>
          <a:xfrm>
            <a:off x="7253479" y="3154529"/>
            <a:ext cx="703058" cy="114422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0"/>
          <p:cNvSpPr txBox="1">
            <a:spLocks noGrp="1"/>
          </p:cNvSpPr>
          <p:nvPr>
            <p:ph type="title"/>
          </p:nvPr>
        </p:nvSpPr>
        <p:spPr>
          <a:xfrm>
            <a:off x="490250" y="526350"/>
            <a:ext cx="7487400" cy="4090800"/>
          </a:xfrm>
          <a:prstGeom prst="rect">
            <a:avLst/>
          </a:prstGeom>
        </p:spPr>
        <p:txBody>
          <a:bodyPr spcFirstLastPara="1" wrap="square" lIns="91425" tIns="91425" rIns="91425" bIns="91425" anchor="ctr" anchorCtr="0">
            <a:noAutofit/>
          </a:bodyPr>
          <a:lstStyle/>
          <a:p>
            <a:pPr marL="457200" lvl="0" indent="-533400" algn="l" rtl="0">
              <a:spcBef>
                <a:spcPts val="0"/>
              </a:spcBef>
              <a:spcAft>
                <a:spcPts val="0"/>
              </a:spcAft>
              <a:buSzPts val="4800"/>
              <a:buChar char="●"/>
            </a:pPr>
            <a:r>
              <a:rPr lang="en" sz="4400" b="1"/>
              <a:t>The null hypothesis</a:t>
            </a:r>
            <a:r>
              <a:rPr lang="en" sz="2000" b="1"/>
              <a:t> </a:t>
            </a:r>
            <a:endParaRPr sz="2000" b="1"/>
          </a:p>
          <a:p>
            <a:pPr marL="457200" lvl="0" indent="0" algn="l" rtl="0">
              <a:spcBef>
                <a:spcPts val="0"/>
              </a:spcBef>
              <a:spcAft>
                <a:spcPts val="0"/>
              </a:spcAft>
              <a:buNone/>
            </a:pPr>
            <a:r>
              <a:rPr lang="en" sz="2000" b="1"/>
              <a:t>(The difference of (means or medians) is ~0 )</a:t>
            </a:r>
            <a:endParaRPr sz="4400" b="1"/>
          </a:p>
          <a:p>
            <a:pPr marL="457200" lvl="0" indent="0" algn="l" rtl="0">
              <a:spcBef>
                <a:spcPts val="0"/>
              </a:spcBef>
              <a:spcAft>
                <a:spcPts val="0"/>
              </a:spcAft>
              <a:buNone/>
            </a:pPr>
            <a:endParaRPr sz="4400" b="1"/>
          </a:p>
          <a:p>
            <a:pPr marL="457200" lvl="0" indent="-533400" algn="l" rtl="0">
              <a:spcBef>
                <a:spcPts val="0"/>
              </a:spcBef>
              <a:spcAft>
                <a:spcPts val="0"/>
              </a:spcAft>
              <a:buSzPts val="4800"/>
              <a:buChar char="●"/>
            </a:pPr>
            <a:r>
              <a:rPr lang="en" sz="4400" b="1"/>
              <a:t>The alternative hypothesis</a:t>
            </a:r>
            <a:endParaRPr sz="4400" b="1"/>
          </a:p>
          <a:p>
            <a:pPr marL="457200" lvl="0" indent="0" algn="l" rtl="0">
              <a:spcBef>
                <a:spcPts val="0"/>
              </a:spcBef>
              <a:spcAft>
                <a:spcPts val="0"/>
              </a:spcAft>
              <a:buNone/>
            </a:pPr>
            <a:r>
              <a:rPr lang="en" sz="2000" b="1"/>
              <a:t> (or prediction that the (means or medians) will have a statistically significant difference)</a:t>
            </a:r>
            <a:endParaRPr sz="4400"/>
          </a:p>
        </p:txBody>
      </p:sp>
      <p:sp>
        <p:nvSpPr>
          <p:cNvPr id="144" name="Google Shape;144;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1"/>
          <p:cNvSpPr txBox="1">
            <a:spLocks noGrp="1"/>
          </p:cNvSpPr>
          <p:nvPr>
            <p:ph type="title"/>
          </p:nvPr>
        </p:nvSpPr>
        <p:spPr>
          <a:xfrm>
            <a:off x="899100" y="526350"/>
            <a:ext cx="6866400" cy="4090800"/>
          </a:xfrm>
          <a:prstGeom prst="rect">
            <a:avLst/>
          </a:prstGeom>
        </p:spPr>
        <p:txBody>
          <a:bodyPr spcFirstLastPara="1" wrap="square" lIns="91425" tIns="91425" rIns="91425" bIns="91425" anchor="ctr" anchorCtr="0">
            <a:noAutofit/>
          </a:bodyPr>
          <a:lstStyle/>
          <a:p>
            <a:pPr marL="457200" lvl="0" indent="-508000" algn="l" rtl="0">
              <a:spcBef>
                <a:spcPts val="0"/>
              </a:spcBef>
              <a:spcAft>
                <a:spcPts val="0"/>
              </a:spcAft>
              <a:buSzPts val="4400"/>
              <a:buChar char="●"/>
            </a:pPr>
            <a:r>
              <a:rPr lang="en" sz="4400"/>
              <a:t>What do you think will happen?</a:t>
            </a:r>
            <a:endParaRPr sz="4400"/>
          </a:p>
          <a:p>
            <a:pPr marL="457200" lvl="0" indent="-508000" algn="l" rtl="0">
              <a:spcBef>
                <a:spcPts val="0"/>
              </a:spcBef>
              <a:spcAft>
                <a:spcPts val="0"/>
              </a:spcAft>
              <a:buSzPts val="4400"/>
              <a:buChar char="●"/>
            </a:pPr>
            <a:r>
              <a:rPr lang="en" sz="4400"/>
              <a:t>Will the null be rejected and the alternative be accepted, or will the null  be kept?</a:t>
            </a:r>
            <a:endParaRPr sz="4400"/>
          </a:p>
        </p:txBody>
      </p:sp>
      <p:sp>
        <p:nvSpPr>
          <p:cNvPr id="150" name="Google Shape;150;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2"/>
          <p:cNvSpPr txBox="1">
            <a:spLocks noGrp="1"/>
          </p:cNvSpPr>
          <p:nvPr>
            <p:ph type="title"/>
          </p:nvPr>
        </p:nvSpPr>
        <p:spPr>
          <a:xfrm>
            <a:off x="249300" y="207825"/>
            <a:ext cx="8520600" cy="89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Research: </a:t>
            </a:r>
            <a:r>
              <a:rPr lang="en" sz="2200"/>
              <a:t>A brief “play-by-play”</a:t>
            </a:r>
            <a:endParaRPr sz="2200"/>
          </a:p>
        </p:txBody>
      </p:sp>
      <p:sp>
        <p:nvSpPr>
          <p:cNvPr id="156" name="Google Shape;156;p32"/>
          <p:cNvSpPr txBox="1">
            <a:spLocks noGrp="1"/>
          </p:cNvSpPr>
          <p:nvPr>
            <p:ph type="body" idx="1"/>
          </p:nvPr>
        </p:nvSpPr>
        <p:spPr>
          <a:xfrm>
            <a:off x="311700" y="962149"/>
            <a:ext cx="4818353" cy="3973525"/>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dirty="0"/>
              <a:t>Search for data</a:t>
            </a:r>
            <a:endParaRPr sz="2000" dirty="0"/>
          </a:p>
          <a:p>
            <a:pPr marL="914400" lvl="1" indent="-381000" algn="l" rtl="0">
              <a:spcBef>
                <a:spcPts val="0"/>
              </a:spcBef>
              <a:spcAft>
                <a:spcPts val="0"/>
              </a:spcAft>
              <a:buSzPts val="2400"/>
              <a:buChar char="○"/>
            </a:pPr>
            <a:r>
              <a:rPr lang="en" sz="1600" dirty="0"/>
              <a:t>Found some open-source data at: </a:t>
            </a:r>
            <a:r>
              <a:rPr lang="en" sz="1600" u="sng" dirty="0">
                <a:solidFill>
                  <a:srgbClr val="1A466C"/>
                </a:solidFill>
                <a:highlight>
                  <a:srgbClr val="FFFFFF"/>
                </a:highlight>
                <a:latin typeface="Arial"/>
                <a:ea typeface="Arial"/>
                <a:cs typeface="Arial"/>
                <a:sym typeface="Arial"/>
                <a:hlinkClick r:id="rId3">
                  <a:extLst>
                    <a:ext uri="{A12FA001-AC4F-418D-AE19-62706E023703}">
                      <ahyp:hlinkClr xmlns:ahyp="http://schemas.microsoft.com/office/drawing/2018/hyperlinkcolor" val="tx"/>
                    </a:ext>
                  </a:extLst>
                </a:hlinkClick>
              </a:rPr>
              <a:t>https://data.cdc.gov/NCHS/Provisional-COVID-19-Death-Counts-by-Sex-Age-and-S/9bhg-hcku</a:t>
            </a:r>
            <a:r>
              <a:rPr lang="en" sz="1600" dirty="0">
                <a:solidFill>
                  <a:srgbClr val="000000"/>
                </a:solidFill>
                <a:highlight>
                  <a:srgbClr val="FFFFFF"/>
                </a:highlight>
                <a:latin typeface="Arial"/>
                <a:ea typeface="Arial"/>
                <a:cs typeface="Arial"/>
                <a:sym typeface="Arial"/>
              </a:rPr>
              <a:t> </a:t>
            </a:r>
            <a:endParaRPr lang="en-US" sz="1600" dirty="0">
              <a:solidFill>
                <a:srgbClr val="000000"/>
              </a:solidFill>
              <a:highlight>
                <a:srgbClr val="FFFFFF"/>
              </a:highlight>
              <a:latin typeface="Arial"/>
              <a:ea typeface="Arial"/>
              <a:cs typeface="Arial"/>
              <a:sym typeface="Arial"/>
            </a:endParaRPr>
          </a:p>
          <a:p>
            <a:pPr marL="457200" lvl="0" indent="-381000" algn="l" rtl="0">
              <a:spcBef>
                <a:spcPts val="0"/>
              </a:spcBef>
              <a:spcAft>
                <a:spcPts val="0"/>
              </a:spcAft>
              <a:buSzPts val="2400"/>
              <a:buChar char="➢"/>
            </a:pPr>
            <a:r>
              <a:rPr lang="en-US" sz="2400" dirty="0"/>
              <a:t>Exploring and Cleaning</a:t>
            </a:r>
          </a:p>
          <a:p>
            <a:pPr marL="914400" lvl="1" indent="-381000" algn="l" rtl="0">
              <a:spcBef>
                <a:spcPts val="0"/>
              </a:spcBef>
              <a:spcAft>
                <a:spcPts val="0"/>
              </a:spcAft>
              <a:buSzPts val="2400"/>
              <a:buChar char="○"/>
            </a:pPr>
            <a:r>
              <a:rPr lang="en" sz="1600" dirty="0"/>
              <a:t>Data rarely comes in ideal shape and never comes conveniently pre-arranged just for you. </a:t>
            </a:r>
            <a:endParaRPr sz="1600" dirty="0"/>
          </a:p>
          <a:p>
            <a:pPr marL="914400" lvl="1" indent="-381000" algn="l" rtl="0">
              <a:spcBef>
                <a:spcPts val="0"/>
              </a:spcBef>
              <a:spcAft>
                <a:spcPts val="0"/>
              </a:spcAft>
              <a:buSzPts val="2400"/>
              <a:buChar char="○"/>
            </a:pPr>
            <a:r>
              <a:rPr lang="en" sz="1600" dirty="0"/>
              <a:t>Determine arrangement and eliminate overlap and excess.</a:t>
            </a:r>
            <a:endParaRPr sz="1600" dirty="0"/>
          </a:p>
          <a:p>
            <a:pPr marL="0" lvl="0" indent="0" algn="l" rtl="0">
              <a:spcBef>
                <a:spcPts val="1600"/>
              </a:spcBef>
              <a:spcAft>
                <a:spcPts val="1600"/>
              </a:spcAft>
              <a:buNone/>
            </a:pPr>
            <a:endParaRPr sz="2400" dirty="0"/>
          </a:p>
        </p:txBody>
      </p:sp>
      <p:sp>
        <p:nvSpPr>
          <p:cNvPr id="157" name="Google Shape;157;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2" name="Picture 1">
            <a:extLst>
              <a:ext uri="{FF2B5EF4-FFF2-40B4-BE49-F238E27FC236}">
                <a16:creationId xmlns:a16="http://schemas.microsoft.com/office/drawing/2014/main" id="{71DD58E7-4DD6-4D55-BB25-318E855A28B2}"/>
              </a:ext>
            </a:extLst>
          </p:cNvPr>
          <p:cNvPicPr>
            <a:picLocks noChangeAspect="1"/>
          </p:cNvPicPr>
          <p:nvPr/>
        </p:nvPicPr>
        <p:blipFill>
          <a:blip r:embed="rId4"/>
          <a:stretch>
            <a:fillRect/>
          </a:stretch>
        </p:blipFill>
        <p:spPr>
          <a:xfrm>
            <a:off x="5130053" y="1116644"/>
            <a:ext cx="3742824" cy="1057938"/>
          </a:xfrm>
          <a:prstGeom prst="rect">
            <a:avLst/>
          </a:prstGeom>
        </p:spPr>
      </p:pic>
      <p:pic>
        <p:nvPicPr>
          <p:cNvPr id="3" name="Picture 2">
            <a:extLst>
              <a:ext uri="{FF2B5EF4-FFF2-40B4-BE49-F238E27FC236}">
                <a16:creationId xmlns:a16="http://schemas.microsoft.com/office/drawing/2014/main" id="{0CAAD531-CE92-47D2-9DD1-33B286A1CCD6}"/>
              </a:ext>
            </a:extLst>
          </p:cNvPr>
          <p:cNvPicPr>
            <a:picLocks noChangeAspect="1"/>
          </p:cNvPicPr>
          <p:nvPr/>
        </p:nvPicPr>
        <p:blipFill>
          <a:blip r:embed="rId5"/>
          <a:stretch>
            <a:fillRect/>
          </a:stretch>
        </p:blipFill>
        <p:spPr>
          <a:xfrm>
            <a:off x="5461710" y="2988098"/>
            <a:ext cx="1339545" cy="1675119"/>
          </a:xfrm>
          <a:prstGeom prst="rect">
            <a:avLst/>
          </a:prstGeom>
        </p:spPr>
      </p:pic>
      <p:pic>
        <p:nvPicPr>
          <p:cNvPr id="4" name="Picture 3">
            <a:extLst>
              <a:ext uri="{FF2B5EF4-FFF2-40B4-BE49-F238E27FC236}">
                <a16:creationId xmlns:a16="http://schemas.microsoft.com/office/drawing/2014/main" id="{0DEF18AE-E142-43C8-84B4-4E640E663FAA}"/>
              </a:ext>
            </a:extLst>
          </p:cNvPr>
          <p:cNvPicPr>
            <a:picLocks noChangeAspect="1"/>
          </p:cNvPicPr>
          <p:nvPr/>
        </p:nvPicPr>
        <p:blipFill>
          <a:blip r:embed="rId6"/>
          <a:stretch>
            <a:fillRect/>
          </a:stretch>
        </p:blipFill>
        <p:spPr>
          <a:xfrm>
            <a:off x="7132912" y="2291093"/>
            <a:ext cx="1461727" cy="252806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3"/>
          <p:cNvSpPr txBox="1">
            <a:spLocks noGrp="1"/>
          </p:cNvSpPr>
          <p:nvPr>
            <p:ph type="title"/>
          </p:nvPr>
        </p:nvSpPr>
        <p:spPr>
          <a:xfrm>
            <a:off x="249300" y="207825"/>
            <a:ext cx="8520600" cy="89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Research: </a:t>
            </a:r>
            <a:r>
              <a:rPr lang="en" sz="2200"/>
              <a:t>A brief “play-by-play” cont’d...</a:t>
            </a:r>
            <a:endParaRPr sz="2200"/>
          </a:p>
        </p:txBody>
      </p:sp>
      <p:sp>
        <p:nvSpPr>
          <p:cNvPr id="163" name="Google Shape;163;p33"/>
          <p:cNvSpPr txBox="1">
            <a:spLocks noGrp="1"/>
          </p:cNvSpPr>
          <p:nvPr>
            <p:ph type="body" idx="1"/>
          </p:nvPr>
        </p:nvSpPr>
        <p:spPr>
          <a:xfrm>
            <a:off x="311700" y="962150"/>
            <a:ext cx="4906800" cy="36453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Getting a feel for the data</a:t>
            </a:r>
            <a:endParaRPr sz="2400"/>
          </a:p>
          <a:p>
            <a:pPr marL="914400" lvl="1" indent="-381000" algn="l" rtl="0">
              <a:spcBef>
                <a:spcPts val="0"/>
              </a:spcBef>
              <a:spcAft>
                <a:spcPts val="0"/>
              </a:spcAft>
              <a:buSzPts val="2400"/>
              <a:buChar char="○"/>
            </a:pPr>
            <a:r>
              <a:rPr lang="en" sz="2400"/>
              <a:t>Preliminary visualization:</a:t>
            </a:r>
            <a:endParaRPr sz="2400"/>
          </a:p>
          <a:p>
            <a:pPr marL="1371600" lvl="2" indent="-381000" algn="l" rtl="0">
              <a:spcBef>
                <a:spcPts val="0"/>
              </a:spcBef>
              <a:spcAft>
                <a:spcPts val="0"/>
              </a:spcAft>
              <a:buSzPts val="2400"/>
              <a:buChar char="■"/>
            </a:pPr>
            <a:r>
              <a:rPr lang="en" sz="2400"/>
              <a:t>Distribution</a:t>
            </a:r>
            <a:endParaRPr sz="2400"/>
          </a:p>
          <a:p>
            <a:pPr marL="457200" lvl="0" indent="-381000" algn="l" rtl="0">
              <a:spcBef>
                <a:spcPts val="0"/>
              </a:spcBef>
              <a:spcAft>
                <a:spcPts val="0"/>
              </a:spcAft>
              <a:buSzPts val="2400"/>
              <a:buChar char="➢"/>
            </a:pPr>
            <a:r>
              <a:rPr lang="en" sz="2400"/>
              <a:t>What Tools Should I Use?</a:t>
            </a:r>
            <a:endParaRPr sz="2400"/>
          </a:p>
          <a:p>
            <a:pPr marL="914400" lvl="1" indent="-381000" algn="l" rtl="0">
              <a:spcBef>
                <a:spcPts val="0"/>
              </a:spcBef>
              <a:spcAft>
                <a:spcPts val="0"/>
              </a:spcAft>
              <a:buSzPts val="2400"/>
              <a:buChar char="○"/>
            </a:pPr>
            <a:r>
              <a:rPr lang="en" sz="2400"/>
              <a:t>Determine testing methods</a:t>
            </a:r>
            <a:endParaRPr sz="2400"/>
          </a:p>
          <a:p>
            <a:pPr marL="914400" lvl="1" indent="-381000" algn="l" rtl="0">
              <a:spcBef>
                <a:spcPts val="0"/>
              </a:spcBef>
              <a:spcAft>
                <a:spcPts val="0"/>
              </a:spcAft>
              <a:buSzPts val="2400"/>
              <a:buChar char="○"/>
            </a:pPr>
            <a:r>
              <a:rPr lang="en" sz="2400"/>
              <a:t>Which test best fits the distribution of my data sets?</a:t>
            </a:r>
            <a:endParaRPr sz="2400"/>
          </a:p>
          <a:p>
            <a:pPr marL="0" lvl="0" indent="0" algn="l" rtl="0">
              <a:spcBef>
                <a:spcPts val="1600"/>
              </a:spcBef>
              <a:spcAft>
                <a:spcPts val="1600"/>
              </a:spcAft>
              <a:buNone/>
            </a:pPr>
            <a:endParaRPr sz="2400"/>
          </a:p>
        </p:txBody>
      </p:sp>
      <p:pic>
        <p:nvPicPr>
          <p:cNvPr id="164" name="Google Shape;164;p33"/>
          <p:cNvPicPr preferRelativeResize="0"/>
          <p:nvPr/>
        </p:nvPicPr>
        <p:blipFill>
          <a:blip r:embed="rId3">
            <a:alphaModFix/>
          </a:blip>
          <a:stretch>
            <a:fillRect/>
          </a:stretch>
        </p:blipFill>
        <p:spPr>
          <a:xfrm>
            <a:off x="5707975" y="1110375"/>
            <a:ext cx="3006250" cy="2922750"/>
          </a:xfrm>
          <a:prstGeom prst="rect">
            <a:avLst/>
          </a:prstGeom>
          <a:noFill/>
          <a:ln>
            <a:noFill/>
          </a:ln>
        </p:spPr>
      </p:pic>
      <p:sp>
        <p:nvSpPr>
          <p:cNvPr id="165" name="Google Shape;165;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TotalTime>
  <Words>1041</Words>
  <Application>Microsoft Office PowerPoint</Application>
  <PresentationFormat>On-screen Show (16:9)</PresentationFormat>
  <Paragraphs>136</Paragraphs>
  <Slides>25</Slides>
  <Notes>25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25</vt:i4>
      </vt:variant>
    </vt:vector>
  </HeadingPairs>
  <TitlesOfParts>
    <vt:vector size="31" baseType="lpstr">
      <vt:lpstr>Arial</vt:lpstr>
      <vt:lpstr>Titillium Web</vt:lpstr>
      <vt:lpstr>inherit</vt:lpstr>
      <vt:lpstr>Proxima Nova</vt:lpstr>
      <vt:lpstr>Simple Light</vt:lpstr>
      <vt:lpstr>Spearmint</vt:lpstr>
      <vt:lpstr>Comparing COVID-19 Deaths Reported by Age Group</vt:lpstr>
      <vt:lpstr>Why? : Learning to Extract Meaningful Insights From Data</vt:lpstr>
      <vt:lpstr>PowerPoint Presentation</vt:lpstr>
      <vt:lpstr>Will the reported deaths impact these age groups the same way the reported hospitalization have?</vt:lpstr>
      <vt:lpstr>PowerPoint Presentation</vt:lpstr>
      <vt:lpstr>The null hypothesis  (The difference of (means or medians) is ~0 )  The alternative hypothesis  (or prediction that the (means or medians) will have a statistically significant difference)</vt:lpstr>
      <vt:lpstr>What do you think will happen? Will the null be rejected and the alternative be accepted, or will the null  be kept?</vt:lpstr>
      <vt:lpstr>Research: A brief “play-by-play”</vt:lpstr>
      <vt:lpstr>Research: A brief “play-by-play” cont’d...</vt:lpstr>
      <vt:lpstr>Research: A brief “play-by-play” cont’d...</vt:lpstr>
      <vt:lpstr>My methods</vt:lpstr>
      <vt:lpstr>Distribution of COVID-19 Deaths.</vt:lpstr>
      <vt:lpstr>Distribution of Pneumonia Deaths.</vt:lpstr>
      <vt:lpstr>Distribution Deaths in the 0-49 Age Group For COVID-19 and Pneumonia.</vt:lpstr>
      <vt:lpstr>Distribution Deaths in the 50+ Age Group For COVID-19 and Pneumonia.</vt:lpstr>
      <vt:lpstr>Quartile-Quartile Plots.</vt:lpstr>
      <vt:lpstr>Quartile-Quartile Plots.</vt:lpstr>
      <vt:lpstr>COVID-19 Quartile-Quartile Plots.</vt:lpstr>
      <vt:lpstr>Pneumonia Quartile-Quartile Plots.</vt:lpstr>
      <vt:lpstr>Aha!  My discoveries</vt:lpstr>
      <vt:lpstr>Aha!  My discoveries</vt:lpstr>
      <vt:lpstr>So what the doctors and medical professionals on TV says makes sense! It is important to take precautions to keep our older population safe!</vt:lpstr>
      <vt:lpstr>Conclusion</vt:lpstr>
      <vt:lpstr>What else can we learn from this data? This data only considers deaths. What about the survivors? The younger generations may be able to carry the virus asymptomatically, and that could have a big impact on transmission. Is that something that can be investigated with this data set? Are there differences between genders? Are there other data sets that we can pair with this one? What about deaths reported from states with a larger elderly population? Can that influence be observed in the dataset? </vt:lpstr>
      <vt:lpstr> The End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COVID-19 Deaths Reported by Age Group</dc:title>
  <cp:lastModifiedBy>Chris Clegg</cp:lastModifiedBy>
  <cp:revision>8</cp:revision>
  <dcterms:modified xsi:type="dcterms:W3CDTF">2020-11-20T18:54:25Z</dcterms:modified>
</cp:coreProperties>
</file>